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1" r:id="rId5"/>
    <p:sldId id="8588" r:id="rId6"/>
    <p:sldId id="8591" r:id="rId7"/>
    <p:sldId id="8613" r:id="rId8"/>
    <p:sldId id="8617" r:id="rId9"/>
    <p:sldId id="8589" r:id="rId10"/>
    <p:sldId id="8593" r:id="rId11"/>
    <p:sldId id="8646" r:id="rId12"/>
    <p:sldId id="8595" r:id="rId13"/>
    <p:sldId id="8608" r:id="rId14"/>
    <p:sldId id="8647" r:id="rId15"/>
    <p:sldId id="8590" r:id="rId16"/>
    <p:sldId id="8615" r:id="rId17"/>
    <p:sldId id="8574" r:id="rId18"/>
    <p:sldId id="8575" r:id="rId19"/>
    <p:sldId id="8578" r:id="rId20"/>
    <p:sldId id="8579" r:id="rId21"/>
    <p:sldId id="8636" r:id="rId22"/>
    <p:sldId id="8635" r:id="rId23"/>
    <p:sldId id="8585" r:id="rId24"/>
    <p:sldId id="8612" r:id="rId25"/>
    <p:sldId id="8637" r:id="rId26"/>
    <p:sldId id="8639" r:id="rId27"/>
    <p:sldId id="8640" r:id="rId28"/>
    <p:sldId id="8586" r:id="rId29"/>
    <p:sldId id="8587" r:id="rId30"/>
    <p:sldId id="8645"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2082" autoAdjust="0"/>
  </p:normalViewPr>
  <p:slideViewPr>
    <p:cSldViewPr snapToGrid="0">
      <p:cViewPr varScale="1">
        <p:scale>
          <a:sx n="80" d="100"/>
          <a:sy n="80" d="100"/>
        </p:scale>
        <p:origin x="66" y="108"/>
      </p:cViewPr>
      <p:guideLst>
        <p:guide orient="horz" pos="2119"/>
        <p:guide pos="3776"/>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62" d="100"/>
          <a:sy n="62" d="100"/>
        </p:scale>
        <p:origin x="3192" y="6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E29FD-5CB0-43B2-8DE4-7A81EECF5A0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2CAD8-F91A-409A-B778-AA74111763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3391C1-445D-4244-8928-569776DA912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3391C1-445D-4244-8928-569776DA912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3391C1-445D-4244-8928-569776DA912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E90E-5776-4F8A-ACD8-F3C897C8876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E90E-5776-4F8A-ACD8-F3C897C8876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D3391C1-445D-4244-8928-569776DA912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A2CAD8-F91A-409A-B778-AA74111763F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51456EF-EDA7-466D-90A9-97D47B7037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fld>
            <a:endParaRPr lang="zh-CN" altLang="en-US"/>
          </a:p>
        </p:txBody>
      </p:sp>
    </p:spTree>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51456EF-EDA7-466D-90A9-97D47B7037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fld>
            <a:endParaRPr lang="zh-CN" altLang="en-US"/>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51456EF-EDA7-466D-90A9-97D47B7037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fld>
            <a:endParaRPr lang="zh-CN" altLang="en-US"/>
          </a:p>
        </p:txBody>
      </p:sp>
    </p:spTree>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fld>
            <a:endParaRPr lang="zh-CN" altLang="en-US"/>
          </a:p>
        </p:txBody>
      </p:sp>
    </p:spTree>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1_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fld>
            <a:endParaRPr lang="zh-CN" altLang="en-US"/>
          </a:p>
        </p:txBody>
      </p:sp>
      <p:sp>
        <p:nvSpPr>
          <p:cNvPr id="9" name="矩形 8"/>
          <p:cNvSpPr/>
          <p:nvPr userDrawn="1"/>
        </p:nvSpPr>
        <p:spPr>
          <a:xfrm>
            <a:off x="1383102" y="3271044"/>
            <a:ext cx="6096000" cy="266098"/>
          </a:xfrm>
          <a:prstGeom prst="rect">
            <a:avLst/>
          </a:prstGeom>
        </p:spPr>
        <p:txBody>
          <a:bodyPr>
            <a:spAutoFit/>
          </a:bodyPr>
          <a:lstStyle/>
          <a:p>
            <a:pPr algn="just">
              <a:lnSpc>
                <a:spcPct val="150000"/>
              </a:lnSpc>
            </a:pPr>
            <a:r>
              <a:rPr lang="zh-CN" altLang="en-US" sz="400">
                <a:solidFill>
                  <a:schemeClr val="bg1"/>
                </a:solidFill>
                <a:latin typeface="微软雅黑" panose="020B0503020204020204" pitchFamily="34" charset="-122"/>
                <a:ea typeface="微软雅黑" panose="020B0503020204020204" pitchFamily="34" charset="-122"/>
              </a:rPr>
              <a:t>感谢您下载平台上提供的</a:t>
            </a:r>
            <a:r>
              <a:rPr lang="en-US" altLang="zh-CN" sz="400">
                <a:solidFill>
                  <a:schemeClr val="bg1"/>
                </a:solidFill>
                <a:latin typeface="微软雅黑" panose="020B0503020204020204" pitchFamily="34" charset="-122"/>
                <a:ea typeface="微软雅黑" panose="020B0503020204020204" pitchFamily="34" charset="-122"/>
              </a:rPr>
              <a:t>PPT</a:t>
            </a:r>
            <a:r>
              <a:rPr lang="zh-CN" altLang="en-US" sz="40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endParaRPr lang="en-US" altLang="zh-CN" sz="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400">
                <a:solidFill>
                  <a:schemeClr val="bg1"/>
                </a:solidFill>
                <a:latin typeface="微软雅黑" panose="020B0503020204020204" pitchFamily="34" charset="-122"/>
                <a:ea typeface="微软雅黑" panose="020B0503020204020204" pitchFamily="34" charset="-122"/>
              </a:rPr>
              <a:t>www.tukuppt.com</a:t>
            </a:r>
            <a:endParaRPr lang="en-US" altLang="zh-CN" sz="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51456EF-EDA7-466D-90A9-97D47B7037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fld>
            <a:endParaRPr lang="zh-CN" altLang="en-US"/>
          </a:p>
        </p:txBody>
      </p:sp>
    </p:spTree>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51456EF-EDA7-466D-90A9-97D47B7037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fld>
            <a:endParaRPr lang="zh-CN" altLang="en-US"/>
          </a:p>
        </p:txBody>
      </p:sp>
    </p:spTree>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51456EF-EDA7-466D-90A9-97D47B7037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D73ED-7EBB-4E11-B60B-79773C5177D3}" type="slidenum">
              <a:rPr lang="zh-CN" altLang="en-US" smtClean="0"/>
            </a:fld>
            <a:endParaRPr lang="zh-CN" altLang="en-US"/>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51456EF-EDA7-466D-90A9-97D47B7037C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A7D73ED-7EBB-4E11-B60B-79773C5177D3}" type="slidenum">
              <a:rPr lang="zh-CN" altLang="en-US" smtClean="0"/>
            </a:fld>
            <a:endParaRPr lang="zh-CN" altLang="en-US"/>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51456EF-EDA7-466D-90A9-97D47B7037C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A7D73ED-7EBB-4E11-B60B-79773C5177D3}" type="slidenum">
              <a:rPr lang="zh-CN" altLang="en-US" smtClean="0"/>
            </a:fld>
            <a:endParaRPr lang="zh-CN" altLang="en-US"/>
          </a:p>
        </p:txBody>
      </p:sp>
    </p:spTree>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1456EF-EDA7-466D-90A9-97D47B7037C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7D73ED-7EBB-4E11-B60B-79773C5177D3}"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6677"/>
            <a:ext cx="1043287" cy="1285875"/>
          </a:xfrm>
          <a:prstGeom prst="rect">
            <a:avLst/>
          </a:prstGeom>
        </p:spPr>
      </p:pic>
    </p:spTree>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51456EF-EDA7-466D-90A9-97D47B7037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D73ED-7EBB-4E11-B60B-79773C5177D3}" type="slidenum">
              <a:rPr lang="zh-CN" altLang="en-US" smtClean="0"/>
            </a:fld>
            <a:endParaRPr lang="zh-CN" altLang="en-US"/>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51456EF-EDA7-466D-90A9-97D47B7037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D73ED-7EBB-4E11-B60B-79773C5177D3}" type="slidenum">
              <a:rPr lang="zh-CN" altLang="en-US" smtClean="0"/>
            </a:fld>
            <a:endParaRPr lang="zh-CN" altLang="en-US"/>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fld>
            <a:endParaRPr lang="zh-CN" altLang="en-US"/>
          </a:p>
        </p:txBody>
      </p:sp>
      <p:pic>
        <p:nvPicPr>
          <p:cNvPr id="7" name="图片 6"/>
          <p:cNvPicPr>
            <a:picLocks noChangeAspect="1"/>
          </p:cNvPicPr>
          <p:nvPr/>
        </p:nvPicPr>
        <p:blipFill>
          <a:blip r:embed="rId16">
            <a:extLst>
              <a:ext uri="{28A0092B-C50C-407E-A947-70E740481C1C}">
                <a14:useLocalDpi xmlns:a14="http://schemas.microsoft.com/office/drawing/2010/main" val="0"/>
              </a:ext>
            </a:extLst>
          </a:blip>
          <a:srcRect r="91675" b="27027"/>
          <a:stretch>
            <a:fillRect/>
          </a:stretch>
        </p:blipFill>
        <p:spPr>
          <a:xfrm flipH="1">
            <a:off x="-27835" y="0"/>
            <a:ext cx="12219834"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advClick="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3" Type="http://schemas.openxmlformats.org/officeDocument/2006/relationships/notesSlide" Target="../notesSlides/notesSlide2.xml"/><Relationship Id="rId22" Type="http://schemas.openxmlformats.org/officeDocument/2006/relationships/slideLayout" Target="../slideLayouts/slideLayout1.xml"/><Relationship Id="rId21" Type="http://schemas.openxmlformats.org/officeDocument/2006/relationships/themeOverride" Target="../theme/themeOverride2.xml"/><Relationship Id="rId20" Type="http://schemas.openxmlformats.org/officeDocument/2006/relationships/tags" Target="../tags/tag19.xml"/><Relationship Id="rId2" Type="http://schemas.openxmlformats.org/officeDocument/2006/relationships/tags" Target="../tags/tag2.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image" Target="../media/image4.png"/><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5.xml"/><Relationship Id="rId2" Type="http://schemas.openxmlformats.org/officeDocument/2006/relationships/image" Target="../media/image17.png"/><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59"/>
          <p:cNvSpPr>
            <a:spLocks noChangeArrowheads="1"/>
          </p:cNvSpPr>
          <p:nvPr/>
        </p:nvSpPr>
        <p:spPr bwMode="auto">
          <a:xfrm>
            <a:off x="2730883" y="2025419"/>
            <a:ext cx="9460871"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800" b="1" cap="all" spc="600" dirty="0">
                <a:solidFill>
                  <a:schemeClr val="tx1">
                    <a:lumMod val="85000"/>
                    <a:lumOff val="15000"/>
                  </a:schemeClr>
                </a:solidFill>
                <a:cs typeface="Arial" panose="020B0604020202020204" pitchFamily="34" charset="0"/>
              </a:rPr>
              <a:t>具身认知视域下</a:t>
            </a:r>
            <a:endParaRPr lang="en-US" altLang="zh-CN" sz="4800" b="1" cap="all" spc="600" dirty="0">
              <a:solidFill>
                <a:schemeClr val="tx1">
                  <a:lumMod val="85000"/>
                  <a:lumOff val="15000"/>
                </a:schemeClr>
              </a:solidFill>
              <a:cs typeface="Arial" panose="020B0604020202020204" pitchFamily="34" charset="0"/>
            </a:endParaRPr>
          </a:p>
          <a:p>
            <a:pPr algn="ctr">
              <a:buNone/>
            </a:pPr>
            <a:r>
              <a:rPr lang="zh-CN" altLang="en-US" sz="4800" b="1" cap="all" spc="600" dirty="0">
                <a:solidFill>
                  <a:schemeClr val="tx1">
                    <a:lumMod val="85000"/>
                    <a:lumOff val="15000"/>
                  </a:schemeClr>
                </a:solidFill>
                <a:cs typeface="Arial" panose="020B0604020202020204" pitchFamily="34" charset="0"/>
              </a:rPr>
              <a:t>幼儿快乐体操活动的实践研究</a:t>
            </a:r>
            <a:endParaRPr lang="zh-CN" altLang="en-US" sz="4800" b="1" cap="all" spc="600" dirty="0">
              <a:solidFill>
                <a:schemeClr val="tx1">
                  <a:lumMod val="85000"/>
                  <a:lumOff val="15000"/>
                </a:schemeClr>
              </a:solidFill>
              <a:cs typeface="Arial" panose="020B0604020202020204" pitchFamily="34" charset="0"/>
            </a:endParaRPr>
          </a:p>
          <a:p>
            <a:pPr algn="ctr">
              <a:buNone/>
            </a:pPr>
            <a:endParaRPr lang="en-US" altLang="zh-CN" b="1" cap="all" spc="600" dirty="0">
              <a:solidFill>
                <a:schemeClr val="tx1">
                  <a:lumMod val="85000"/>
                  <a:lumOff val="15000"/>
                </a:schemeClr>
              </a:solidFill>
              <a:cs typeface="Arial" panose="020B0604020202020204" pitchFamily="34" charset="0"/>
            </a:endParaRPr>
          </a:p>
          <a:p>
            <a:pPr algn="ctr">
              <a:buNone/>
            </a:pPr>
            <a:r>
              <a:rPr lang="en-US" altLang="zh-CN" b="1" cap="all" spc="600" dirty="0">
                <a:solidFill>
                  <a:schemeClr val="tx1">
                    <a:lumMod val="85000"/>
                    <a:lumOff val="15000"/>
                  </a:schemeClr>
                </a:solidFill>
                <a:cs typeface="Arial" panose="020B0604020202020204" pitchFamily="34" charset="0"/>
              </a:rPr>
              <a:t> </a:t>
            </a:r>
            <a:endParaRPr lang="zh-CN" altLang="en-US" b="1" cap="all" spc="600" dirty="0">
              <a:solidFill>
                <a:schemeClr val="tx1">
                  <a:lumMod val="85000"/>
                  <a:lumOff val="15000"/>
                </a:schemeClr>
              </a:solidFill>
              <a:cs typeface="Arial" panose="020B0604020202020204" pitchFamily="34" charset="0"/>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3505" y="3232088"/>
            <a:ext cx="3600724" cy="3707394"/>
          </a:xfrm>
          <a:prstGeom prst="rect">
            <a:avLst/>
          </a:prstGeom>
        </p:spPr>
      </p:pic>
      <p:sp>
        <p:nvSpPr>
          <p:cNvPr id="7" name="矩形 259"/>
          <p:cNvSpPr>
            <a:spLocks noChangeArrowheads="1"/>
          </p:cNvSpPr>
          <p:nvPr/>
        </p:nvSpPr>
        <p:spPr bwMode="auto">
          <a:xfrm>
            <a:off x="5500539" y="4083361"/>
            <a:ext cx="4132354"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400" b="1" cap="all" spc="800" dirty="0">
                <a:solidFill>
                  <a:schemeClr val="accent1"/>
                </a:solidFill>
                <a:latin typeface="Agency FB" panose="020B0503020202020204" pitchFamily="34" charset="0"/>
                <a:cs typeface="Arial" panose="020B0604020202020204" pitchFamily="34" charset="0"/>
              </a:rPr>
              <a:t>开题汇报</a:t>
            </a:r>
            <a:endParaRPr lang="zh-CN" altLang="en-US" sz="5400" b="1" cap="all" spc="800" dirty="0">
              <a:solidFill>
                <a:schemeClr val="accent1"/>
              </a:solidFill>
              <a:latin typeface="Agency FB" panose="020B0503020202020204" pitchFamily="34" charset="0"/>
              <a:cs typeface="Arial" panose="020B0604020202020204" pitchFamily="34" charset="0"/>
            </a:endParaRPr>
          </a:p>
        </p:txBody>
      </p:sp>
      <p:sp>
        <p:nvSpPr>
          <p:cNvPr id="9" name="文本框 8"/>
          <p:cNvSpPr txBox="1"/>
          <p:nvPr/>
        </p:nvSpPr>
        <p:spPr>
          <a:xfrm>
            <a:off x="6031865" y="5925185"/>
            <a:ext cx="5690870" cy="706755"/>
          </a:xfrm>
          <a:prstGeom prst="rect">
            <a:avLst/>
          </a:prstGeom>
          <a:noFill/>
        </p:spPr>
        <p:txBody>
          <a:bodyPr wrap="square" rtlCol="0">
            <a:spAutoFit/>
          </a:bodyPr>
          <a:lstStyle/>
          <a:p>
            <a:pPr algn="r"/>
            <a:r>
              <a:rPr lang="zh-CN" altLang="en-US" sz="2000" dirty="0"/>
              <a:t>汇报人：苏州工业园区钟园幼儿园</a:t>
            </a:r>
            <a:r>
              <a:rPr lang="en-US" altLang="zh-CN" sz="2000" dirty="0"/>
              <a:t>  </a:t>
            </a:r>
            <a:r>
              <a:rPr lang="zh-CN" altLang="en-US" sz="2000" dirty="0"/>
              <a:t>府婷玉</a:t>
            </a:r>
            <a:endParaRPr lang="zh-CN" altLang="en-US" sz="2000" dirty="0"/>
          </a:p>
          <a:p>
            <a:pPr algn="r"/>
            <a:r>
              <a:rPr lang="en-US" altLang="zh-CN" sz="2000" dirty="0"/>
              <a:t>              </a:t>
            </a:r>
            <a:endParaRPr lang="en-US" altLang="zh-CN" sz="2000"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lum bright="-2000"/>
            <a:extLst>
              <a:ext uri="{28A0092B-C50C-407E-A947-70E740481C1C}">
                <a14:useLocalDpi xmlns:a14="http://schemas.microsoft.com/office/drawing/2010/main" val="0"/>
              </a:ext>
            </a:extLst>
          </a:blip>
          <a:stretch>
            <a:fillRect/>
          </a:stretch>
        </p:blipFill>
        <p:spPr>
          <a:xfrm>
            <a:off x="8061960" y="4928870"/>
            <a:ext cx="4130040" cy="1929765"/>
          </a:xfrm>
          <a:prstGeom prst="rect">
            <a:avLst/>
          </a:prstGeom>
        </p:spPr>
      </p:pic>
      <p:grpSp>
        <p:nvGrpSpPr>
          <p:cNvPr id="10" name="组合 9"/>
          <p:cNvGrpSpPr/>
          <p:nvPr/>
        </p:nvGrpSpPr>
        <p:grpSpPr>
          <a:xfrm>
            <a:off x="451502" y="346748"/>
            <a:ext cx="467216" cy="467385"/>
            <a:chOff x="3437020" y="3157655"/>
            <a:chExt cx="863676" cy="863988"/>
          </a:xfrm>
        </p:grpSpPr>
        <p:sp>
          <p:nvSpPr>
            <p:cNvPr id="11" name="椭圆 10"/>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12" name="组合 11"/>
            <p:cNvGrpSpPr/>
            <p:nvPr/>
          </p:nvGrpSpPr>
          <p:grpSpPr>
            <a:xfrm>
              <a:off x="3603967" y="3301679"/>
              <a:ext cx="519264" cy="531741"/>
              <a:chOff x="9901117" y="2870043"/>
              <a:chExt cx="1094967" cy="1121277"/>
            </a:xfrm>
          </p:grpSpPr>
          <p:sp>
            <p:nvSpPr>
              <p:cNvPr id="13"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14"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15"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16"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17"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sp>
        <p:nvSpPr>
          <p:cNvPr id="18" name="矩形 30"/>
          <p:cNvSpPr>
            <a:spLocks noChangeArrowheads="1"/>
          </p:cNvSpPr>
          <p:nvPr/>
        </p:nvSpPr>
        <p:spPr bwMode="auto">
          <a:xfrm>
            <a:off x="934720" y="324485"/>
            <a:ext cx="40652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文献综述</a:t>
            </a:r>
            <a:endParaRPr lang="zh-CN" altLang="en-US" dirty="0">
              <a:solidFill>
                <a:srgbClr val="325B7F"/>
              </a:solidFill>
              <a:latin typeface="+mn-lt"/>
              <a:ea typeface="+mn-ea"/>
              <a:cs typeface="+mn-ea"/>
              <a:sym typeface="+mn-lt"/>
            </a:endParaRPr>
          </a:p>
        </p:txBody>
      </p:sp>
      <p:graphicFrame>
        <p:nvGraphicFramePr>
          <p:cNvPr id="5" name="表格 7"/>
          <p:cNvGraphicFramePr>
            <a:graphicFrameLocks noGrp="1"/>
          </p:cNvGraphicFramePr>
          <p:nvPr>
            <p:custDataLst>
              <p:tags r:id="rId2"/>
            </p:custDataLst>
          </p:nvPr>
        </p:nvGraphicFramePr>
        <p:xfrm>
          <a:off x="934476" y="1097695"/>
          <a:ext cx="9624695" cy="7435850"/>
        </p:xfrm>
        <a:graphic>
          <a:graphicData uri="http://schemas.openxmlformats.org/drawingml/2006/table">
            <a:tbl>
              <a:tblPr firstRow="1" bandRow="1">
                <a:tableStyleId>{5C22544A-7EE6-4342-B048-85BDC9FD1C3A}</a:tableStyleId>
              </a:tblPr>
              <a:tblGrid>
                <a:gridCol w="2331085"/>
                <a:gridCol w="7293339"/>
              </a:tblGrid>
              <a:tr h="370517">
                <a:tc>
                  <a:txBody>
                    <a:bodyPr/>
                    <a:lstStyle/>
                    <a:p>
                      <a:pPr algn="ctr"/>
                      <a:r>
                        <a:rPr lang="zh-CN" altLang="en-US" sz="2000" dirty="0"/>
                        <a:t>关键词</a:t>
                      </a:r>
                      <a:endParaRPr lang="zh-CN" altLang="en-US" sz="2000" dirty="0"/>
                    </a:p>
                  </a:txBody>
                  <a:tcPr/>
                </a:tc>
                <a:tc>
                  <a:txBody>
                    <a:bodyPr/>
                    <a:lstStyle/>
                    <a:p>
                      <a:pPr algn="ctr"/>
                      <a:r>
                        <a:rPr lang="zh-CN" altLang="en-US" sz="2000" dirty="0"/>
                        <a:t>主要观点</a:t>
                      </a:r>
                      <a:endParaRPr lang="zh-CN" altLang="en-US" sz="2000" dirty="0"/>
                    </a:p>
                  </a:txBody>
                  <a:tcPr/>
                </a:tc>
              </a:tr>
              <a:tr h="375663">
                <a:tc rowSpan="6">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2000" b="1" kern="120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2000" b="1" kern="120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2000" b="1" kern="120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2000" b="1" kern="120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2000" b="1" kern="120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b="1" kern="1200" dirty="0">
                          <a:solidFill>
                            <a:schemeClr val="dk1"/>
                          </a:solidFill>
                          <a:latin typeface="+mn-lt"/>
                          <a:ea typeface="+mn-ea"/>
                          <a:cs typeface="+mn-cs"/>
                        </a:rPr>
                        <a:t>幼儿快乐体操活动</a:t>
                      </a:r>
                      <a:endParaRPr lang="zh-CN" altLang="en-US" sz="2000" b="1" kern="1200" dirty="0">
                        <a:solidFill>
                          <a:schemeClr val="dk1"/>
                        </a:solidFill>
                        <a:latin typeface="+mn-lt"/>
                        <a:ea typeface="+mn-ea"/>
                        <a:cs typeface="+mn-cs"/>
                      </a:endParaRPr>
                    </a:p>
                    <a:p>
                      <a:endParaRPr lang="en-US" altLang="zh-CN" sz="1200" dirty="0"/>
                    </a:p>
                    <a:p>
                      <a:endParaRPr lang="en-US" altLang="zh-CN" sz="1200" dirty="0"/>
                    </a:p>
                    <a:p>
                      <a:endParaRPr lang="en-US" altLang="zh-CN" sz="1200" dirty="0"/>
                    </a:p>
                    <a:p>
                      <a:endParaRPr lang="en-US" altLang="zh-CN" sz="1200" dirty="0"/>
                    </a:p>
                    <a:p>
                      <a:endParaRPr lang="en-US" altLang="zh-CN" sz="1200" dirty="0"/>
                    </a:p>
                    <a:p>
                      <a:endParaRPr lang="en-US" altLang="zh-CN" sz="1200" dirty="0"/>
                    </a:p>
                    <a:p>
                      <a:endParaRPr lang="en-US" altLang="zh-CN" sz="1200" dirty="0"/>
                    </a:p>
                    <a:p>
                      <a:endParaRPr lang="en-US" altLang="zh-CN" sz="1200" dirty="0"/>
                    </a:p>
                  </a:txBody>
                  <a:tcPr/>
                </a:tc>
                <a:tc>
                  <a:txBody>
                    <a:bodyPr/>
                    <a:lstStyle/>
                    <a:p>
                      <a:r>
                        <a:rPr lang="zh-CN" altLang="zh-CN" sz="1400" kern="1200" dirty="0">
                          <a:solidFill>
                            <a:schemeClr val="dk1"/>
                          </a:solidFill>
                          <a:effectLst/>
                          <a:latin typeface="+mn-lt"/>
                          <a:ea typeface="+mn-ea"/>
                          <a:cs typeface="+mn-cs"/>
                        </a:rPr>
                        <a:t>程广鑫在《快乐体操教学模式的探析</a:t>
                      </a:r>
                      <a:r>
                        <a:rPr lang="en-US" altLang="zh-CN" sz="1400" kern="1200" dirty="0">
                          <a:solidFill>
                            <a:schemeClr val="dk1"/>
                          </a:solidFill>
                          <a:effectLst/>
                          <a:latin typeface="+mn-lt"/>
                          <a:ea typeface="+mn-ea"/>
                          <a:cs typeface="+mn-cs"/>
                        </a:rPr>
                        <a:t>——</a:t>
                      </a:r>
                      <a:r>
                        <a:rPr lang="zh-CN" altLang="zh-CN" sz="1400" kern="1200" dirty="0">
                          <a:solidFill>
                            <a:schemeClr val="dk1"/>
                          </a:solidFill>
                          <a:effectLst/>
                          <a:latin typeface="+mn-lt"/>
                          <a:ea typeface="+mn-ea"/>
                          <a:cs typeface="+mn-cs"/>
                        </a:rPr>
                        <a:t>以一节快乐体操课为例》中指出，快乐体操的提出，让大众</a:t>
                      </a:r>
                      <a:r>
                        <a:rPr lang="zh-CN" altLang="zh-CN" sz="1400" kern="1200" dirty="0">
                          <a:solidFill>
                            <a:schemeClr val="dk1"/>
                          </a:solidFill>
                          <a:effectLst/>
                          <a:highlight>
                            <a:srgbClr val="FFFF00"/>
                          </a:highlight>
                          <a:latin typeface="+mn-lt"/>
                          <a:ea typeface="+mn-ea"/>
                          <a:cs typeface="+mn-cs"/>
                        </a:rPr>
                        <a:t>重新定义体操运动</a:t>
                      </a:r>
                      <a:r>
                        <a:rPr lang="zh-CN" altLang="zh-CN" sz="1400" kern="1200" dirty="0">
                          <a:solidFill>
                            <a:schemeClr val="dk1"/>
                          </a:solidFill>
                          <a:effectLst/>
                          <a:latin typeface="+mn-lt"/>
                          <a:ea typeface="+mn-ea"/>
                          <a:cs typeface="+mn-cs"/>
                        </a:rPr>
                        <a:t>，摆脱传统练体操</a:t>
                      </a:r>
                      <a:r>
                        <a:rPr lang="en-US" altLang="zh-CN" sz="1400" kern="1200" dirty="0">
                          <a:solidFill>
                            <a:schemeClr val="dk1"/>
                          </a:solidFill>
                          <a:effectLst/>
                          <a:latin typeface="+mn-lt"/>
                          <a:ea typeface="+mn-ea"/>
                          <a:cs typeface="+mn-cs"/>
                        </a:rPr>
                        <a:t>“</a:t>
                      </a:r>
                      <a:r>
                        <a:rPr lang="zh-CN" altLang="zh-CN" sz="1400" kern="1200" dirty="0">
                          <a:solidFill>
                            <a:schemeClr val="dk1"/>
                          </a:solidFill>
                          <a:effectLst/>
                          <a:latin typeface="+mn-lt"/>
                          <a:ea typeface="+mn-ea"/>
                          <a:cs typeface="+mn-cs"/>
                        </a:rPr>
                        <a:t>苦、累、危险、不长个</a:t>
                      </a:r>
                      <a:r>
                        <a:rPr lang="en-US" altLang="zh-CN" sz="1400" kern="1200" dirty="0">
                          <a:solidFill>
                            <a:schemeClr val="dk1"/>
                          </a:solidFill>
                          <a:effectLst/>
                          <a:latin typeface="+mn-lt"/>
                          <a:ea typeface="+mn-ea"/>
                          <a:cs typeface="+mn-cs"/>
                        </a:rPr>
                        <a:t>”</a:t>
                      </a:r>
                      <a:r>
                        <a:rPr lang="zh-CN" altLang="zh-CN" sz="1400" kern="1200" dirty="0">
                          <a:solidFill>
                            <a:schemeClr val="dk1"/>
                          </a:solidFill>
                          <a:effectLst/>
                          <a:latin typeface="+mn-lt"/>
                          <a:ea typeface="+mn-ea"/>
                          <a:cs typeface="+mn-cs"/>
                        </a:rPr>
                        <a:t>观念，主要培养幼儿时期参与体操训练的习惯，增强体质。</a:t>
                      </a:r>
                      <a:endParaRPr lang="zh-CN" altLang="zh-CN" sz="1400" kern="1200" dirty="0">
                        <a:solidFill>
                          <a:schemeClr val="dk1"/>
                        </a:solidFill>
                        <a:effectLst/>
                        <a:latin typeface="+mn-lt"/>
                        <a:ea typeface="+mn-ea"/>
                        <a:cs typeface="+mn-cs"/>
                      </a:endParaRPr>
                    </a:p>
                  </a:txBody>
                  <a:tcPr/>
                </a:tc>
              </a:tr>
              <a:tr h="375663">
                <a:tc vMerge="1">
                  <a:tcPr/>
                </a:tc>
                <a:tc>
                  <a:txBody>
                    <a:bodyPr/>
                    <a:lstStyle/>
                    <a:p>
                      <a:r>
                        <a:rPr lang="zh-CN" altLang="zh-CN" sz="1400" kern="1200" dirty="0">
                          <a:solidFill>
                            <a:schemeClr val="dk1"/>
                          </a:solidFill>
                          <a:effectLst/>
                          <a:latin typeface="+mn-lt"/>
                          <a:ea typeface="+mn-ea"/>
                          <a:cs typeface="+mn-cs"/>
                        </a:rPr>
                        <a:t>苏夏橱、马子明、毛绍莹在《快乐体操发展的研究现状》中指出，快乐体操与快乐相结合，</a:t>
                      </a:r>
                      <a:r>
                        <a:rPr lang="zh-CN" altLang="zh-CN" sz="1400" kern="1200" dirty="0">
                          <a:solidFill>
                            <a:schemeClr val="dk1"/>
                          </a:solidFill>
                          <a:effectLst/>
                          <a:highlight>
                            <a:srgbClr val="FFFF00"/>
                          </a:highlight>
                          <a:latin typeface="+mn-lt"/>
                          <a:ea typeface="+mn-ea"/>
                          <a:cs typeface="+mn-cs"/>
                        </a:rPr>
                        <a:t>追求在精神愉悦、心灵满足、开心情景状态下参与体操训练</a:t>
                      </a:r>
                      <a:r>
                        <a:rPr lang="zh-CN" altLang="zh-CN" sz="1400" kern="1200" dirty="0">
                          <a:solidFill>
                            <a:schemeClr val="dk1"/>
                          </a:solidFill>
                          <a:effectLst/>
                          <a:latin typeface="+mn-lt"/>
                          <a:ea typeface="+mn-ea"/>
                          <a:cs typeface="+mn-cs"/>
                        </a:rPr>
                        <a:t>，这是“体操”包含“快乐体操”，快乐体操是体操项目一个分支。</a:t>
                      </a:r>
                      <a:endParaRPr lang="zh-CN" altLang="zh-CN" sz="1400" kern="1200" dirty="0">
                        <a:solidFill>
                          <a:schemeClr val="dk1"/>
                        </a:solidFill>
                        <a:effectLst/>
                        <a:latin typeface="+mn-lt"/>
                        <a:ea typeface="+mn-ea"/>
                        <a:cs typeface="+mn-cs"/>
                      </a:endParaRPr>
                    </a:p>
                  </a:txBody>
                  <a:tcPr/>
                </a:tc>
              </a:tr>
              <a:tr h="381000">
                <a:tc vMerge="1">
                  <a:tcPr/>
                </a:tc>
                <a:tc>
                  <a:txBody>
                    <a:bodyPr/>
                    <a:lstStyle/>
                    <a:p>
                      <a:r>
                        <a:rPr lang="zh-CN" altLang="zh-CN" sz="1400" kern="1200" dirty="0">
                          <a:solidFill>
                            <a:schemeClr val="dk1"/>
                          </a:solidFill>
                          <a:effectLst/>
                          <a:latin typeface="+mn-lt"/>
                          <a:ea typeface="+mn-ea"/>
                          <a:cs typeface="+mn-cs"/>
                        </a:rPr>
                        <a:t>杨金秀在《北京市幼儿园快乐体操的开展现状及发展对策的研究》中提出，快乐体操开展要得到相关部门的支持与重视，加强各地区快乐体操课程内容设置交流，</a:t>
                      </a:r>
                      <a:r>
                        <a:rPr lang="zh-CN" altLang="zh-CN" sz="1400" kern="1200" dirty="0">
                          <a:solidFill>
                            <a:schemeClr val="dk1"/>
                          </a:solidFill>
                          <a:effectLst/>
                          <a:highlight>
                            <a:srgbClr val="FFFF00"/>
                          </a:highlight>
                          <a:latin typeface="+mn-lt"/>
                          <a:ea typeface="+mn-ea"/>
                          <a:cs typeface="+mn-cs"/>
                        </a:rPr>
                        <a:t>良好的课程设置是快乐体操发展的内在动力</a:t>
                      </a:r>
                      <a:r>
                        <a:rPr lang="zh-CN" altLang="zh-CN" sz="1400" kern="1200" dirty="0">
                          <a:solidFill>
                            <a:schemeClr val="dk1"/>
                          </a:solidFill>
                          <a:effectLst/>
                          <a:latin typeface="+mn-lt"/>
                          <a:ea typeface="+mn-ea"/>
                          <a:cs typeface="+mn-cs"/>
                        </a:rPr>
                        <a:t>，以竞赛形式促进课程的内在升级，注重教师培养和鼓励科研。</a:t>
                      </a:r>
                      <a:endParaRPr lang="zh-CN" altLang="zh-CN" sz="1400" kern="1200" dirty="0">
                        <a:solidFill>
                          <a:schemeClr val="dk1"/>
                        </a:solidFill>
                        <a:effectLst/>
                        <a:latin typeface="+mn-lt"/>
                        <a:ea typeface="+mn-ea"/>
                        <a:cs typeface="+mn-cs"/>
                      </a:endParaRPr>
                    </a:p>
                  </a:txBody>
                  <a:tcPr/>
                </a:tc>
              </a:tr>
              <a:tr h="381000">
                <a:tc vMerge="1">
                  <a:tcPr/>
                </a:tc>
                <a:tc>
                  <a:txBody>
                    <a:bodyPr/>
                    <a:lstStyle/>
                    <a:p>
                      <a:r>
                        <a:rPr lang="zh-CN" altLang="zh-CN" sz="1400" kern="1200" dirty="0">
                          <a:solidFill>
                            <a:schemeClr val="dk1"/>
                          </a:solidFill>
                          <a:effectLst/>
                          <a:latin typeface="+mn-lt"/>
                          <a:ea typeface="+mn-ea"/>
                          <a:cs typeface="+mn-cs"/>
                        </a:rPr>
                        <a:t>列铠玲在《快乐体操发展规划》中指出，快乐体操作为一个新兴的运动项目，实施推广是新型人才培养金字塔的基石。随着体育强国的提出，应转变政府职能，促进社会多方力量参与，</a:t>
                      </a:r>
                      <a:r>
                        <a:rPr lang="zh-CN" altLang="zh-CN" sz="1400" kern="1200" dirty="0">
                          <a:solidFill>
                            <a:schemeClr val="dk1"/>
                          </a:solidFill>
                          <a:effectLst/>
                          <a:highlight>
                            <a:srgbClr val="FFFF00"/>
                          </a:highlight>
                          <a:latin typeface="+mn-lt"/>
                          <a:ea typeface="+mn-ea"/>
                          <a:cs typeface="+mn-cs"/>
                        </a:rPr>
                        <a:t>健全快乐体操管理体系建设，加快建立快乐体操的宏观规划。</a:t>
                      </a:r>
                      <a:endParaRPr lang="zh-CN" altLang="zh-CN" sz="1400" kern="1200" dirty="0">
                        <a:solidFill>
                          <a:schemeClr val="dk1"/>
                        </a:solidFill>
                        <a:effectLst/>
                        <a:highlight>
                          <a:srgbClr val="FFFF00"/>
                        </a:highlight>
                        <a:latin typeface="+mn-lt"/>
                        <a:ea typeface="+mn-ea"/>
                        <a:cs typeface="+mn-cs"/>
                      </a:endParaRPr>
                    </a:p>
                  </a:txBody>
                  <a:tcPr/>
                </a:tc>
              </a:tr>
              <a:tr h="381000">
                <a:tc vMerge="1">
                  <a:tcPr/>
                </a:tc>
                <a:tc>
                  <a:txBody>
                    <a:bodyPr/>
                    <a:lstStyle/>
                    <a:p>
                      <a:r>
                        <a:rPr lang="zh-CN" altLang="zh-CN" sz="1400" kern="1200" dirty="0">
                          <a:solidFill>
                            <a:schemeClr val="dk1"/>
                          </a:solidFill>
                          <a:effectLst/>
                          <a:latin typeface="+mn-lt"/>
                          <a:ea typeface="+mn-ea"/>
                          <a:cs typeface="+mn-cs"/>
                        </a:rPr>
                        <a:t>务青青在《快乐体操在幼儿园的推广研究》中指出，快乐体操在幼儿园的推广的优势在于，</a:t>
                      </a:r>
                      <a:r>
                        <a:rPr lang="zh-CN" altLang="zh-CN" sz="1400" kern="1200" dirty="0">
                          <a:solidFill>
                            <a:schemeClr val="dk1"/>
                          </a:solidFill>
                          <a:effectLst/>
                          <a:highlight>
                            <a:srgbClr val="FFFF00"/>
                          </a:highlight>
                          <a:latin typeface="+mn-lt"/>
                          <a:ea typeface="+mn-ea"/>
                          <a:cs typeface="+mn-cs"/>
                        </a:rPr>
                        <a:t>幼儿体育是体育课程的起点</a:t>
                      </a:r>
                      <a:r>
                        <a:rPr lang="zh-CN" altLang="zh-CN" sz="1400" kern="1200" dirty="0">
                          <a:solidFill>
                            <a:schemeClr val="dk1"/>
                          </a:solidFill>
                          <a:effectLst/>
                          <a:latin typeface="+mn-lt"/>
                          <a:ea typeface="+mn-ea"/>
                          <a:cs typeface="+mn-cs"/>
                        </a:rPr>
                        <a:t>，有效宏观规划和完善的体系可以促进快乐体操项目发展，促进幼儿身心健康全面发展，丰富学龄前幼儿体育活动的内容和形式。</a:t>
                      </a:r>
                      <a:endParaRPr lang="zh-CN" altLang="zh-CN" sz="1400" kern="1200" dirty="0">
                        <a:solidFill>
                          <a:schemeClr val="dk1"/>
                        </a:solidFill>
                        <a:effectLst/>
                        <a:latin typeface="+mn-lt"/>
                        <a:ea typeface="+mn-ea"/>
                        <a:cs typeface="+mn-cs"/>
                      </a:endParaRPr>
                    </a:p>
                  </a:txBody>
                  <a:tcPr/>
                </a:tc>
              </a:tr>
              <a:tr h="381000">
                <a:tc vMerge="1">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400" kern="1200" dirty="0">
                          <a:solidFill>
                            <a:schemeClr val="dk1"/>
                          </a:solidFill>
                          <a:effectLst/>
                          <a:latin typeface="+mn-lt"/>
                          <a:ea typeface="+mn-ea"/>
                          <a:cs typeface="+mn-cs"/>
                        </a:rPr>
                        <a:t>陈永青在《我国快乐体操的发展机遇与挑战》中指出，快乐体操发展</a:t>
                      </a:r>
                      <a:r>
                        <a:rPr lang="zh-CN" altLang="zh-CN" sz="1400" kern="1200" dirty="0">
                          <a:solidFill>
                            <a:schemeClr val="dk1"/>
                          </a:solidFill>
                          <a:effectLst/>
                          <a:highlight>
                            <a:srgbClr val="FFFF00"/>
                          </a:highlight>
                          <a:latin typeface="+mn-lt"/>
                          <a:ea typeface="+mn-ea"/>
                          <a:cs typeface="+mn-cs"/>
                        </a:rPr>
                        <a:t>需要完善制度建设，加强社会多方沟通合作</a:t>
                      </a:r>
                      <a:r>
                        <a:rPr lang="zh-CN" altLang="zh-CN" sz="1400" kern="1200" dirty="0">
                          <a:solidFill>
                            <a:schemeClr val="dk1"/>
                          </a:solidFill>
                          <a:effectLst/>
                          <a:latin typeface="+mn-lt"/>
                          <a:ea typeface="+mn-ea"/>
                          <a:cs typeface="+mn-cs"/>
                        </a:rPr>
                        <a:t>，培养方面强化</a:t>
                      </a:r>
                      <a:r>
                        <a:rPr lang="en-US" altLang="zh-CN" sz="1400" kern="1200" dirty="0">
                          <a:solidFill>
                            <a:schemeClr val="dk1"/>
                          </a:solidFill>
                          <a:effectLst/>
                          <a:latin typeface="+mn-lt"/>
                          <a:ea typeface="+mn-ea"/>
                          <a:cs typeface="+mn-cs"/>
                        </a:rPr>
                        <a:t>“</a:t>
                      </a:r>
                      <a:r>
                        <a:rPr lang="zh-CN" altLang="zh-CN" sz="1400" kern="1200" dirty="0">
                          <a:solidFill>
                            <a:schemeClr val="dk1"/>
                          </a:solidFill>
                          <a:effectLst/>
                          <a:latin typeface="+mn-lt"/>
                          <a:ea typeface="+mn-ea"/>
                          <a:cs typeface="+mn-cs"/>
                        </a:rPr>
                        <a:t>体教融合</a:t>
                      </a:r>
                      <a:r>
                        <a:rPr lang="en-US" altLang="zh-CN" sz="1400" kern="1200" dirty="0">
                          <a:solidFill>
                            <a:schemeClr val="dk1"/>
                          </a:solidFill>
                          <a:effectLst/>
                          <a:latin typeface="+mn-lt"/>
                          <a:ea typeface="+mn-ea"/>
                          <a:cs typeface="+mn-cs"/>
                        </a:rPr>
                        <a:t>”</a:t>
                      </a:r>
                      <a:r>
                        <a:rPr lang="zh-CN" altLang="zh-CN" sz="1400" kern="1200" dirty="0">
                          <a:solidFill>
                            <a:schemeClr val="dk1"/>
                          </a:solidFill>
                          <a:effectLst/>
                          <a:latin typeface="+mn-lt"/>
                          <a:ea typeface="+mn-ea"/>
                          <a:cs typeface="+mn-cs"/>
                        </a:rPr>
                        <a:t>，快乐体操项目将进入市场、进入校园，得到全面普及和健康发展。</a:t>
                      </a:r>
                      <a:endParaRPr lang="zh-CN" altLang="zh-CN" sz="1400" kern="1200" dirty="0">
                        <a:solidFill>
                          <a:schemeClr val="dk1"/>
                        </a:solidFill>
                        <a:effectLst/>
                        <a:latin typeface="+mn-lt"/>
                        <a:ea typeface="+mn-ea"/>
                        <a:cs typeface="+mn-cs"/>
                      </a:endParaRPr>
                    </a:p>
                    <a:p>
                      <a:endParaRPr lang="zh-CN" altLang="zh-CN" sz="1400" kern="1200" dirty="0">
                        <a:solidFill>
                          <a:schemeClr val="dk1"/>
                        </a:solidFill>
                        <a:effectLst/>
                        <a:latin typeface="+mn-lt"/>
                        <a:ea typeface="+mn-ea"/>
                        <a:cs typeface="+mn-cs"/>
                      </a:endParaRPr>
                    </a:p>
                  </a:txBody>
                  <a:tcPr/>
                </a:tc>
              </a:tr>
            </a:tbl>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lum bright="-2000"/>
            <a:extLst>
              <a:ext uri="{28A0092B-C50C-407E-A947-70E740481C1C}">
                <a14:useLocalDpi xmlns:a14="http://schemas.microsoft.com/office/drawing/2010/main" val="0"/>
              </a:ext>
            </a:extLst>
          </a:blip>
          <a:stretch>
            <a:fillRect/>
          </a:stretch>
        </p:blipFill>
        <p:spPr>
          <a:xfrm>
            <a:off x="8061960" y="4928870"/>
            <a:ext cx="4130040" cy="1929765"/>
          </a:xfrm>
          <a:prstGeom prst="rect">
            <a:avLst/>
          </a:prstGeom>
        </p:spPr>
      </p:pic>
      <p:sp>
        <p:nvSpPr>
          <p:cNvPr id="15" name="矩形 30"/>
          <p:cNvSpPr>
            <a:spLocks noChangeArrowheads="1"/>
          </p:cNvSpPr>
          <p:nvPr/>
        </p:nvSpPr>
        <p:spPr bwMode="auto">
          <a:xfrm>
            <a:off x="934720" y="324485"/>
            <a:ext cx="40652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核心概念</a:t>
            </a:r>
            <a:endParaRPr lang="zh-CN" altLang="en-US" dirty="0">
              <a:solidFill>
                <a:srgbClr val="325B7F"/>
              </a:solidFill>
              <a:latin typeface="+mn-lt"/>
              <a:ea typeface="+mn-ea"/>
              <a:cs typeface="+mn-ea"/>
              <a:sym typeface="+mn-lt"/>
            </a:endParaRPr>
          </a:p>
        </p:txBody>
      </p:sp>
      <p:grpSp>
        <p:nvGrpSpPr>
          <p:cNvPr id="16" name="组合 15"/>
          <p:cNvGrpSpPr/>
          <p:nvPr/>
        </p:nvGrpSpPr>
        <p:grpSpPr>
          <a:xfrm>
            <a:off x="451502" y="346748"/>
            <a:ext cx="467216" cy="467385"/>
            <a:chOff x="3437020" y="3157655"/>
            <a:chExt cx="863676" cy="863988"/>
          </a:xfrm>
        </p:grpSpPr>
        <p:sp>
          <p:nvSpPr>
            <p:cNvPr id="17" name="椭圆 16"/>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18" name="组合 17"/>
            <p:cNvGrpSpPr/>
            <p:nvPr/>
          </p:nvGrpSpPr>
          <p:grpSpPr>
            <a:xfrm>
              <a:off x="3603967" y="3301679"/>
              <a:ext cx="519264" cy="531741"/>
              <a:chOff x="9901117" y="2870043"/>
              <a:chExt cx="1094967" cy="1121277"/>
            </a:xfrm>
          </p:grpSpPr>
          <p:sp>
            <p:nvSpPr>
              <p:cNvPr id="19"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0"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1"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2"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3"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grpSp>
        <p:nvGrpSpPr>
          <p:cNvPr id="2" name="组合 1"/>
          <p:cNvGrpSpPr/>
          <p:nvPr/>
        </p:nvGrpSpPr>
        <p:grpSpPr>
          <a:xfrm>
            <a:off x="1454059" y="1611377"/>
            <a:ext cx="9942286" cy="4089400"/>
            <a:chOff x="1436914" y="1745344"/>
            <a:chExt cx="9942286" cy="4089400"/>
          </a:xfrm>
          <a:effectLst>
            <a:outerShdw blurRad="381000" dist="50800" dir="5400000" sx="98000" sy="98000" algn="ctr" rotWithShape="0">
              <a:schemeClr val="accent1">
                <a:alpha val="38000"/>
              </a:schemeClr>
            </a:outerShdw>
          </a:effectLst>
        </p:grpSpPr>
        <p:sp>
          <p:nvSpPr>
            <p:cNvPr id="14" name="任意多边形: 形状 13"/>
            <p:cNvSpPr/>
            <p:nvPr/>
          </p:nvSpPr>
          <p:spPr>
            <a:xfrm>
              <a:off x="1436914" y="2438401"/>
              <a:ext cx="9942286" cy="3396343"/>
            </a:xfrm>
            <a:custGeom>
              <a:avLst/>
              <a:gdLst>
                <a:gd name="connsiteX0" fmla="*/ 0 w 9942286"/>
                <a:gd name="connsiteY0" fmla="*/ 0 h 3396343"/>
                <a:gd name="connsiteX1" fmla="*/ 9942286 w 9942286"/>
                <a:gd name="connsiteY1" fmla="*/ 0 h 3396343"/>
                <a:gd name="connsiteX2" fmla="*/ 9942286 w 9942286"/>
                <a:gd name="connsiteY2" fmla="*/ 2714763 h 3396343"/>
                <a:gd name="connsiteX3" fmla="*/ 9260706 w 9942286"/>
                <a:gd name="connsiteY3" fmla="*/ 3396343 h 3396343"/>
                <a:gd name="connsiteX4" fmla="*/ 0 w 9942286"/>
                <a:gd name="connsiteY4" fmla="*/ 3396343 h 3396343"/>
                <a:gd name="connsiteX5" fmla="*/ 0 w 9942286"/>
                <a:gd name="connsiteY5" fmla="*/ 0 h 339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2286" h="3396343">
                  <a:moveTo>
                    <a:pt x="0" y="0"/>
                  </a:moveTo>
                  <a:lnTo>
                    <a:pt x="9942286" y="0"/>
                  </a:lnTo>
                  <a:lnTo>
                    <a:pt x="9942286" y="2714763"/>
                  </a:lnTo>
                  <a:cubicBezTo>
                    <a:pt x="9942286" y="3091189"/>
                    <a:pt x="9637132" y="3396343"/>
                    <a:pt x="9260706" y="3396343"/>
                  </a:cubicBezTo>
                  <a:lnTo>
                    <a:pt x="0" y="3396343"/>
                  </a:lnTo>
                  <a:lnTo>
                    <a:pt x="0" y="0"/>
                  </a:lnTo>
                  <a:close/>
                </a:path>
              </a:pathLst>
            </a:custGeom>
            <a:gradFill>
              <a:gsLst>
                <a:gs pos="0">
                  <a:srgbClr val="FFFFFF"/>
                </a:gs>
                <a:gs pos="100000">
                  <a:srgbClr val="FFFFFF"/>
                </a:gs>
              </a:gsLst>
              <a:lin ang="2700000" scaled="0"/>
            </a:gradFill>
            <a:ln>
              <a:noFill/>
            </a:ln>
            <a:effectLst>
              <a:outerShdw blurRad="279400" dist="50800" dir="5400000" algn="ctr" rotWithShape="0">
                <a:schemeClr val="accent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3" name="任意多边形: 形状 12"/>
            <p:cNvSpPr/>
            <p:nvPr/>
          </p:nvSpPr>
          <p:spPr>
            <a:xfrm>
              <a:off x="1436914" y="1745344"/>
              <a:ext cx="9942286" cy="693057"/>
            </a:xfrm>
            <a:custGeom>
              <a:avLst/>
              <a:gdLst>
                <a:gd name="connsiteX0" fmla="*/ 681580 w 9942286"/>
                <a:gd name="connsiteY0" fmla="*/ 0 h 693057"/>
                <a:gd name="connsiteX1" fmla="*/ 9942286 w 9942286"/>
                <a:gd name="connsiteY1" fmla="*/ 0 h 693057"/>
                <a:gd name="connsiteX2" fmla="*/ 9942286 w 9942286"/>
                <a:gd name="connsiteY2" fmla="*/ 693057 h 693057"/>
                <a:gd name="connsiteX3" fmla="*/ 0 w 9942286"/>
                <a:gd name="connsiteY3" fmla="*/ 693057 h 693057"/>
                <a:gd name="connsiteX4" fmla="*/ 0 w 9942286"/>
                <a:gd name="connsiteY4" fmla="*/ 681580 h 693057"/>
                <a:gd name="connsiteX5" fmla="*/ 681580 w 9942286"/>
                <a:gd name="connsiteY5" fmla="*/ 0 h 6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2286" h="693057">
                  <a:moveTo>
                    <a:pt x="681580" y="0"/>
                  </a:moveTo>
                  <a:lnTo>
                    <a:pt x="9942286" y="0"/>
                  </a:lnTo>
                  <a:lnTo>
                    <a:pt x="9942286" y="693057"/>
                  </a:lnTo>
                  <a:lnTo>
                    <a:pt x="0" y="693057"/>
                  </a:lnTo>
                  <a:lnTo>
                    <a:pt x="0" y="681580"/>
                  </a:lnTo>
                  <a:cubicBezTo>
                    <a:pt x="0" y="305154"/>
                    <a:pt x="305154" y="0"/>
                    <a:pt x="681580" y="0"/>
                  </a:cubicBez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grpSp>
      <p:sp>
        <p:nvSpPr>
          <p:cNvPr id="5" name="矩形: 对角圆角 5"/>
          <p:cNvSpPr/>
          <p:nvPr/>
        </p:nvSpPr>
        <p:spPr>
          <a:xfrm>
            <a:off x="451576" y="1611555"/>
            <a:ext cx="3033486" cy="4252686"/>
          </a:xfrm>
          <a:prstGeom prst="round2DiagRect">
            <a:avLst>
              <a:gd name="adj1" fmla="val 18160"/>
              <a:gd name="adj2" fmla="val 0"/>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pic>
        <p:nvPicPr>
          <p:cNvPr id="7" name="图片 6" descr="DCIM"/>
          <p:cNvPicPr>
            <a:picLocks noChangeAspect="1"/>
          </p:cNvPicPr>
          <p:nvPr/>
        </p:nvPicPr>
        <p:blipFill>
          <a:blip r:embed="rId2"/>
          <a:stretch>
            <a:fillRect/>
          </a:stretch>
        </p:blipFill>
        <p:spPr>
          <a:xfrm>
            <a:off x="652780" y="1842770"/>
            <a:ext cx="2740660" cy="3790315"/>
          </a:xfrm>
          <a:prstGeom prst="rect">
            <a:avLst/>
          </a:prstGeom>
        </p:spPr>
      </p:pic>
      <p:sp>
        <p:nvSpPr>
          <p:cNvPr id="8" name="文本框 7"/>
          <p:cNvSpPr txBox="1"/>
          <p:nvPr/>
        </p:nvSpPr>
        <p:spPr>
          <a:xfrm>
            <a:off x="3797482" y="1713703"/>
            <a:ext cx="3672114" cy="516255"/>
          </a:xfrm>
          <a:prstGeom prst="rect">
            <a:avLst/>
          </a:prstGeom>
          <a:noFill/>
        </p:spPr>
        <p:txBody>
          <a:bodyPr wrap="square" lIns="0" tIns="0" rIns="0" bIns="0" rtlCol="0">
            <a:spAutoFit/>
          </a:bodyPr>
          <a:p>
            <a:pPr algn="l">
              <a:lnSpc>
                <a:spcPct val="120000"/>
              </a:lnSpc>
            </a:pPr>
            <a:r>
              <a:rPr lang="zh-CN" altLang="en-US" sz="2800" b="1" spc="100">
                <a:solidFill>
                  <a:schemeClr val="bg1"/>
                </a:solidFill>
                <a:latin typeface="阿里巴巴普惠体 B" panose="00020600040101010101" pitchFamily="18" charset="-122"/>
                <a:ea typeface="阿里巴巴普惠体 B" panose="00020600040101010101" pitchFamily="18" charset="-122"/>
              </a:rPr>
              <a:t>具身认知</a:t>
            </a:r>
            <a:endParaRPr lang="zh-CN" altLang="en-US" sz="2800" b="1" spc="100" dirty="0">
              <a:solidFill>
                <a:schemeClr val="bg1"/>
              </a:solidFill>
              <a:latin typeface="阿里巴巴普惠体 B" panose="00020600040101010101" pitchFamily="18" charset="-122"/>
              <a:ea typeface="阿里巴巴普惠体 B" panose="00020600040101010101" pitchFamily="18" charset="-122"/>
            </a:endParaRPr>
          </a:p>
        </p:txBody>
      </p:sp>
      <p:sp>
        <p:nvSpPr>
          <p:cNvPr id="26" name="文本框 25"/>
          <p:cNvSpPr txBox="1"/>
          <p:nvPr/>
        </p:nvSpPr>
        <p:spPr>
          <a:xfrm>
            <a:off x="3797052" y="2790560"/>
            <a:ext cx="6934471" cy="715389"/>
          </a:xfrm>
          <a:prstGeom prst="rect">
            <a:avLst/>
          </a:prstGeom>
          <a:noFill/>
        </p:spPr>
        <p:txBody>
          <a:bodyPr wrap="square" lIns="0" tIns="0" rIns="0" bIns="0" rtlCol="0">
            <a:spAutoFit/>
          </a:bodyPr>
          <a:lstStyle>
            <a:defPPr>
              <a:defRPr lang="zh-CN"/>
            </a:defPPr>
            <a:lvl1pPr marL="177800" indent="-177800" algn="just">
              <a:lnSpc>
                <a:spcPct val="120000"/>
              </a:lnSpc>
              <a:spcAft>
                <a:spcPts val="1200"/>
              </a:spcAft>
              <a:buFont typeface="Arial" panose="020B0604020202020204" pitchFamily="34" charset="0"/>
              <a:buChar char="•"/>
              <a:defRPr sz="1600" spc="100"/>
            </a:lvl1pPr>
          </a:lstStyle>
          <a:p>
            <a:pPr marL="0" indent="0">
              <a:buNone/>
            </a:pPr>
            <a:r>
              <a:rPr lang="zh-CN" altLang="en-US" sz="2000"/>
              <a:t>是指身体在认知过程中发挥着关键作用，认知是通过身体的体验及其活动方式而形成的</a:t>
            </a:r>
            <a:endParaRPr lang="zh-CN" altLang="en-US" sz="2000"/>
          </a:p>
        </p:txBody>
      </p:sp>
      <p:sp>
        <p:nvSpPr>
          <p:cNvPr id="49" name="文本框 48"/>
          <p:cNvSpPr txBox="1"/>
          <p:nvPr/>
        </p:nvSpPr>
        <p:spPr>
          <a:xfrm>
            <a:off x="3754048" y="4097491"/>
            <a:ext cx="7064108" cy="830997"/>
          </a:xfrm>
          <a:prstGeom prst="rect">
            <a:avLst/>
          </a:prstGeom>
          <a:noFill/>
        </p:spPr>
        <p:txBody>
          <a:bodyPr wrap="square">
            <a:spAutoFit/>
          </a:bodyPr>
          <a:lstStyle/>
          <a:p>
            <a:r>
              <a:rPr lang="zh-CN" altLang="en-US" sz="2000"/>
              <a:t>具身认知理论的基本特征可以归纳为认知具有</a:t>
            </a:r>
            <a:r>
              <a:rPr lang="zh-CN" altLang="en-US" sz="2400">
                <a:gradFill>
                  <a:gsLst>
                    <a:gs pos="0">
                      <a:schemeClr val="accent1"/>
                    </a:gs>
                    <a:gs pos="100000">
                      <a:schemeClr val="accent2"/>
                    </a:gs>
                  </a:gsLst>
                  <a:lin ang="2700000" scaled="0"/>
                </a:gradFill>
                <a:latin typeface="+mj-ea"/>
                <a:ea typeface="+mj-ea"/>
              </a:rPr>
              <a:t>具身性、情境性、动力性、认知过程具生成性四方面</a:t>
            </a:r>
            <a:endParaRPr lang="zh-CN" altLang="en-US" sz="2000">
              <a:gradFill>
                <a:gsLst>
                  <a:gs pos="0">
                    <a:schemeClr val="accent1"/>
                  </a:gs>
                  <a:gs pos="100000">
                    <a:schemeClr val="accent2"/>
                  </a:gs>
                </a:gsLst>
                <a:lin ang="2700000" scaled="0"/>
              </a:gradFill>
              <a:latin typeface="+mj-ea"/>
              <a:ea typeface="+mj-ea"/>
            </a:endParaRPr>
          </a:p>
        </p:txBody>
      </p:sp>
      <p:cxnSp>
        <p:nvCxnSpPr>
          <p:cNvPr id="51" name="直接连接符 50"/>
          <p:cNvCxnSpPr/>
          <p:nvPr/>
        </p:nvCxnSpPr>
        <p:spPr>
          <a:xfrm>
            <a:off x="3826165" y="3845259"/>
            <a:ext cx="6919873" cy="0"/>
          </a:xfrm>
          <a:prstGeom prst="line">
            <a:avLst/>
          </a:prstGeom>
          <a:ln w="25400">
            <a:gradFill flip="none" rotWithShape="1">
              <a:gsLst>
                <a:gs pos="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lum bright="-2000"/>
            <a:extLst>
              <a:ext uri="{28A0092B-C50C-407E-A947-70E740481C1C}">
                <a14:useLocalDpi xmlns:a14="http://schemas.microsoft.com/office/drawing/2010/main" val="0"/>
              </a:ext>
            </a:extLst>
          </a:blip>
          <a:stretch>
            <a:fillRect/>
          </a:stretch>
        </p:blipFill>
        <p:spPr>
          <a:xfrm>
            <a:off x="8061960" y="4928870"/>
            <a:ext cx="4130040" cy="1929765"/>
          </a:xfrm>
          <a:prstGeom prst="rect">
            <a:avLst/>
          </a:prstGeom>
        </p:spPr>
      </p:pic>
      <p:sp>
        <p:nvSpPr>
          <p:cNvPr id="15" name="矩形 30"/>
          <p:cNvSpPr>
            <a:spLocks noChangeArrowheads="1"/>
          </p:cNvSpPr>
          <p:nvPr/>
        </p:nvSpPr>
        <p:spPr bwMode="auto">
          <a:xfrm>
            <a:off x="934720" y="324485"/>
            <a:ext cx="40652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核心概念</a:t>
            </a:r>
            <a:endParaRPr lang="zh-CN" altLang="en-US" dirty="0">
              <a:solidFill>
                <a:srgbClr val="325B7F"/>
              </a:solidFill>
              <a:latin typeface="+mn-lt"/>
              <a:ea typeface="+mn-ea"/>
              <a:cs typeface="+mn-ea"/>
              <a:sym typeface="+mn-lt"/>
            </a:endParaRPr>
          </a:p>
        </p:txBody>
      </p:sp>
      <p:grpSp>
        <p:nvGrpSpPr>
          <p:cNvPr id="16" name="组合 15"/>
          <p:cNvGrpSpPr/>
          <p:nvPr/>
        </p:nvGrpSpPr>
        <p:grpSpPr>
          <a:xfrm>
            <a:off x="451502" y="346748"/>
            <a:ext cx="467216" cy="467385"/>
            <a:chOff x="3437020" y="3157655"/>
            <a:chExt cx="863676" cy="863988"/>
          </a:xfrm>
        </p:grpSpPr>
        <p:sp>
          <p:nvSpPr>
            <p:cNvPr id="17" name="椭圆 16"/>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18" name="组合 17"/>
            <p:cNvGrpSpPr/>
            <p:nvPr/>
          </p:nvGrpSpPr>
          <p:grpSpPr>
            <a:xfrm>
              <a:off x="3603967" y="3301679"/>
              <a:ext cx="519264" cy="531741"/>
              <a:chOff x="9901117" y="2870043"/>
              <a:chExt cx="1094967" cy="1121277"/>
            </a:xfrm>
          </p:grpSpPr>
          <p:sp>
            <p:nvSpPr>
              <p:cNvPr id="19"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0"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1"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2"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3"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grpSp>
        <p:nvGrpSpPr>
          <p:cNvPr id="2" name="组合 1"/>
          <p:cNvGrpSpPr/>
          <p:nvPr/>
        </p:nvGrpSpPr>
        <p:grpSpPr>
          <a:xfrm>
            <a:off x="717459" y="1679322"/>
            <a:ext cx="9942286" cy="4089400"/>
            <a:chOff x="1436914" y="1745344"/>
            <a:chExt cx="9942286" cy="4089400"/>
          </a:xfrm>
          <a:effectLst>
            <a:outerShdw blurRad="381000" dist="50800" dir="5400000" sx="98000" sy="98000" algn="ctr" rotWithShape="0">
              <a:schemeClr val="accent1">
                <a:alpha val="38000"/>
              </a:schemeClr>
            </a:outerShdw>
          </a:effectLst>
        </p:grpSpPr>
        <p:sp>
          <p:nvSpPr>
            <p:cNvPr id="14" name="任意多边形: 形状 13"/>
            <p:cNvSpPr/>
            <p:nvPr/>
          </p:nvSpPr>
          <p:spPr>
            <a:xfrm>
              <a:off x="1436914" y="2438401"/>
              <a:ext cx="9942286" cy="3396343"/>
            </a:xfrm>
            <a:custGeom>
              <a:avLst/>
              <a:gdLst>
                <a:gd name="connsiteX0" fmla="*/ 0 w 9942286"/>
                <a:gd name="connsiteY0" fmla="*/ 0 h 3396343"/>
                <a:gd name="connsiteX1" fmla="*/ 9942286 w 9942286"/>
                <a:gd name="connsiteY1" fmla="*/ 0 h 3396343"/>
                <a:gd name="connsiteX2" fmla="*/ 9942286 w 9942286"/>
                <a:gd name="connsiteY2" fmla="*/ 2714763 h 3396343"/>
                <a:gd name="connsiteX3" fmla="*/ 9260706 w 9942286"/>
                <a:gd name="connsiteY3" fmla="*/ 3396343 h 3396343"/>
                <a:gd name="connsiteX4" fmla="*/ 0 w 9942286"/>
                <a:gd name="connsiteY4" fmla="*/ 3396343 h 3396343"/>
                <a:gd name="connsiteX5" fmla="*/ 0 w 9942286"/>
                <a:gd name="connsiteY5" fmla="*/ 0 h 339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2286" h="3396343">
                  <a:moveTo>
                    <a:pt x="0" y="0"/>
                  </a:moveTo>
                  <a:lnTo>
                    <a:pt x="9942286" y="0"/>
                  </a:lnTo>
                  <a:lnTo>
                    <a:pt x="9942286" y="2714763"/>
                  </a:lnTo>
                  <a:cubicBezTo>
                    <a:pt x="9942286" y="3091189"/>
                    <a:pt x="9637132" y="3396343"/>
                    <a:pt x="9260706" y="3396343"/>
                  </a:cubicBezTo>
                  <a:lnTo>
                    <a:pt x="0" y="3396343"/>
                  </a:lnTo>
                  <a:lnTo>
                    <a:pt x="0" y="0"/>
                  </a:lnTo>
                  <a:close/>
                </a:path>
              </a:pathLst>
            </a:custGeom>
            <a:gradFill>
              <a:gsLst>
                <a:gs pos="0">
                  <a:srgbClr val="FFFFFF"/>
                </a:gs>
                <a:gs pos="100000">
                  <a:srgbClr val="FFFFFF"/>
                </a:gs>
              </a:gsLst>
              <a:lin ang="2700000" scaled="0"/>
            </a:gradFill>
            <a:ln>
              <a:noFill/>
            </a:ln>
            <a:effectLst>
              <a:outerShdw blurRad="279400" dist="50800" dir="5400000" algn="ctr" rotWithShape="0">
                <a:schemeClr val="accent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3" name="任意多边形: 形状 12"/>
            <p:cNvSpPr/>
            <p:nvPr/>
          </p:nvSpPr>
          <p:spPr>
            <a:xfrm>
              <a:off x="1436914" y="1745344"/>
              <a:ext cx="9942286" cy="693057"/>
            </a:xfrm>
            <a:custGeom>
              <a:avLst/>
              <a:gdLst>
                <a:gd name="connsiteX0" fmla="*/ 681580 w 9942286"/>
                <a:gd name="connsiteY0" fmla="*/ 0 h 693057"/>
                <a:gd name="connsiteX1" fmla="*/ 9942286 w 9942286"/>
                <a:gd name="connsiteY1" fmla="*/ 0 h 693057"/>
                <a:gd name="connsiteX2" fmla="*/ 9942286 w 9942286"/>
                <a:gd name="connsiteY2" fmla="*/ 693057 h 693057"/>
                <a:gd name="connsiteX3" fmla="*/ 0 w 9942286"/>
                <a:gd name="connsiteY3" fmla="*/ 693057 h 693057"/>
                <a:gd name="connsiteX4" fmla="*/ 0 w 9942286"/>
                <a:gd name="connsiteY4" fmla="*/ 681580 h 693057"/>
                <a:gd name="connsiteX5" fmla="*/ 681580 w 9942286"/>
                <a:gd name="connsiteY5" fmla="*/ 0 h 6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2286" h="693057">
                  <a:moveTo>
                    <a:pt x="681580" y="0"/>
                  </a:moveTo>
                  <a:lnTo>
                    <a:pt x="9942286" y="0"/>
                  </a:lnTo>
                  <a:lnTo>
                    <a:pt x="9942286" y="693057"/>
                  </a:lnTo>
                  <a:lnTo>
                    <a:pt x="0" y="693057"/>
                  </a:lnTo>
                  <a:lnTo>
                    <a:pt x="0" y="681580"/>
                  </a:lnTo>
                  <a:cubicBezTo>
                    <a:pt x="0" y="305154"/>
                    <a:pt x="305154" y="0"/>
                    <a:pt x="681580" y="0"/>
                  </a:cubicBez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grpSp>
      <p:sp>
        <p:nvSpPr>
          <p:cNvPr id="8" name="文本框 7"/>
          <p:cNvSpPr txBox="1"/>
          <p:nvPr/>
        </p:nvSpPr>
        <p:spPr>
          <a:xfrm>
            <a:off x="3754302" y="1709893"/>
            <a:ext cx="3672114" cy="516255"/>
          </a:xfrm>
          <a:prstGeom prst="rect">
            <a:avLst/>
          </a:prstGeom>
          <a:noFill/>
        </p:spPr>
        <p:txBody>
          <a:bodyPr wrap="square" lIns="0" tIns="0" rIns="0" bIns="0" rtlCol="0">
            <a:spAutoFit/>
          </a:bodyPr>
          <a:p>
            <a:pPr algn="l">
              <a:lnSpc>
                <a:spcPct val="120000"/>
              </a:lnSpc>
            </a:pPr>
            <a:r>
              <a:rPr lang="zh-CN" altLang="en-US" sz="2800" b="1" spc="100">
                <a:solidFill>
                  <a:schemeClr val="bg1"/>
                </a:solidFill>
                <a:latin typeface="+mj-ea"/>
                <a:ea typeface="+mj-ea"/>
                <a:sym typeface="+mn-ea"/>
              </a:rPr>
              <a:t>幼儿快乐体操活动</a:t>
            </a:r>
            <a:endParaRPr lang="zh-CN" altLang="en-US" sz="2800" spc="100" dirty="0">
              <a:solidFill>
                <a:schemeClr val="bg1"/>
              </a:solidFill>
              <a:latin typeface="阿里巴巴普惠体 B" panose="00020600040101010101" pitchFamily="18" charset="-122"/>
              <a:ea typeface="阿里巴巴普惠体 B" panose="00020600040101010101" pitchFamily="18" charset="-122"/>
            </a:endParaRPr>
          </a:p>
        </p:txBody>
      </p:sp>
      <p:sp>
        <p:nvSpPr>
          <p:cNvPr id="26" name="文本框 25"/>
          <p:cNvSpPr txBox="1"/>
          <p:nvPr/>
        </p:nvSpPr>
        <p:spPr>
          <a:xfrm>
            <a:off x="858520" y="2594610"/>
            <a:ext cx="9797415" cy="1107440"/>
          </a:xfrm>
          <a:prstGeom prst="rect">
            <a:avLst/>
          </a:prstGeom>
          <a:noFill/>
        </p:spPr>
        <p:txBody>
          <a:bodyPr wrap="square" lIns="0" tIns="0" rIns="0" bIns="0" rtlCol="0">
            <a:spAutoFit/>
          </a:bodyPr>
          <a:lstStyle>
            <a:defPPr>
              <a:defRPr lang="zh-CN"/>
            </a:defPPr>
            <a:lvl1pPr marL="177800" indent="-177800" algn="just">
              <a:lnSpc>
                <a:spcPct val="120000"/>
              </a:lnSpc>
              <a:spcAft>
                <a:spcPts val="1200"/>
              </a:spcAft>
              <a:buFont typeface="Arial" panose="020B0604020202020204" pitchFamily="34" charset="0"/>
              <a:buChar char="•"/>
              <a:defRPr sz="1600" spc="100"/>
            </a:lvl1pPr>
          </a:lstStyle>
          <a:p>
            <a:pPr marL="0" indent="0">
              <a:buNone/>
            </a:pPr>
            <a:r>
              <a:rPr lang="en-US" altLang="zh-CN" sz="2000"/>
              <a:t>    </a:t>
            </a:r>
            <a:r>
              <a:rPr lang="zh-CN" altLang="en-US" sz="2000"/>
              <a:t>适合3—6岁儿童参与的体育活动，它将体能锻炼、音乐、舞蹈和形体训练等有机结合起来，通过多种训练方法让孩子们在娱乐中锻炼，达到提升智力、增强体质、塑造形体和培养优雅气质的目的。</a:t>
            </a:r>
            <a:endParaRPr lang="zh-CN" altLang="en-US" sz="2000"/>
          </a:p>
        </p:txBody>
      </p:sp>
      <p:sp>
        <p:nvSpPr>
          <p:cNvPr id="49" name="文本框 48"/>
          <p:cNvSpPr txBox="1"/>
          <p:nvPr/>
        </p:nvSpPr>
        <p:spPr>
          <a:xfrm>
            <a:off x="918845" y="4097655"/>
            <a:ext cx="9316085" cy="1420495"/>
          </a:xfrm>
          <a:prstGeom prst="rect">
            <a:avLst/>
          </a:prstGeom>
          <a:noFill/>
        </p:spPr>
        <p:txBody>
          <a:bodyPr wrap="square">
            <a:spAutoFit/>
          </a:bodyPr>
          <a:lstStyle/>
          <a:p>
            <a:pPr>
              <a:lnSpc>
                <a:spcPct val="120000"/>
              </a:lnSpc>
            </a:pPr>
            <a:r>
              <a:rPr lang="en-US" altLang="zh-CN" sz="2000" spc="100">
                <a:sym typeface="+mn-ea"/>
              </a:rPr>
              <a:t>    </a:t>
            </a:r>
            <a:r>
              <a:rPr lang="zh-CN" altLang="en-US" sz="2400" spc="100">
                <a:sym typeface="+mn-ea"/>
              </a:rPr>
              <a:t>本课题研究中的幼儿快乐体操活动</a:t>
            </a:r>
            <a:r>
              <a:rPr lang="zh-CN" altLang="en-US" sz="2400" spc="100">
                <a:solidFill>
                  <a:schemeClr val="accent2">
                    <a:lumMod val="75000"/>
                  </a:schemeClr>
                </a:solidFill>
                <a:sym typeface="+mn-ea"/>
              </a:rPr>
              <a:t>教学内容具有趣味性和娱乐性，教学方法具有灵活性和多样性，锻炼过程具有自觉性，锻炼器材具有安全性和多彩性</a:t>
            </a:r>
            <a:r>
              <a:rPr lang="zh-CN" altLang="en-US" sz="2400" spc="100">
                <a:sym typeface="+mn-ea"/>
              </a:rPr>
              <a:t>的特点。</a:t>
            </a:r>
            <a:endParaRPr lang="zh-CN" altLang="en-US" sz="2400" spc="100">
              <a:gradFill>
                <a:gsLst>
                  <a:gs pos="0">
                    <a:schemeClr val="accent1"/>
                  </a:gs>
                  <a:gs pos="100000">
                    <a:schemeClr val="accent2"/>
                  </a:gs>
                </a:gsLst>
                <a:lin ang="2700000" scaled="0"/>
              </a:gradFill>
              <a:latin typeface="+mj-ea"/>
              <a:ea typeface="+mj-ea"/>
              <a:sym typeface="+mn-ea"/>
            </a:endParaRPr>
          </a:p>
        </p:txBody>
      </p:sp>
      <p:cxnSp>
        <p:nvCxnSpPr>
          <p:cNvPr id="51" name="直接连接符 50"/>
          <p:cNvCxnSpPr/>
          <p:nvPr/>
        </p:nvCxnSpPr>
        <p:spPr>
          <a:xfrm>
            <a:off x="769620" y="3845560"/>
            <a:ext cx="9975850" cy="0"/>
          </a:xfrm>
          <a:prstGeom prst="line">
            <a:avLst/>
          </a:prstGeom>
          <a:ln w="25400">
            <a:gradFill flip="none" rotWithShape="1">
              <a:gsLst>
                <a:gs pos="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395413"/>
            <a:ext cx="12192000" cy="4392612"/>
            <a:chOff x="0" y="1395413"/>
            <a:chExt cx="12192000" cy="4392612"/>
          </a:xfrm>
        </p:grpSpPr>
        <p:sp>
          <p:nvSpPr>
            <p:cNvPr id="8" name="Freeform 5"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3308645" y="1395413"/>
              <a:ext cx="8883355" cy="1881187"/>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04668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Freeform 6"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0" y="4075113"/>
              <a:ext cx="5693725" cy="1712912"/>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04668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Freeform 7"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0" y="2052639"/>
              <a:ext cx="10728896" cy="2981325"/>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00999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2" name="e7d195523061f1c0" descr="e7d195523061f1c060910eeaeeff1464599dc3392e14be42F6605DBF3376AA578EAD49A2F34CDE9F8BA873D9FC4305B94F8C98BE913D0BB55B77B4982D855D57316D9666CF50C0C1F882EEA92AB650391898752DC0F28C027E30AABBE39009D367F52CF2EB08CFD5B7F9FB4301E8C18380EF535FE4A4CCCE7A68EA8B854FFF693052B82C6FF16E3D" hidden="1"/>
          <p:cNvSpPr txBox="1"/>
          <p:nvPr/>
        </p:nvSpPr>
        <p:spPr>
          <a:xfrm>
            <a:off x="-355600" y="1803400"/>
            <a:ext cx="259366"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rPr>
              <a:t>e7d195523061f1c060910eeaeeff1464599dc3392e14be42F6605DBF3376AA578EAD49A2F34CDE9F8BA873D9FC4305B94F8C98BE913D0BB55B77B4982D855D57316D9666CF50C0C1F882EEA92AB650391898752DC0F28C027E30AABBE39009D367F52CF2EB08CFD5B7F9FB4301E8C18380EF535FE4A4CCCE7A68EA8B854FFF693052B82C6FF16E3D</a:t>
            </a:r>
            <a:endParaRPr kumimoji="0" lang="zh-CN" altLang="en-US" sz="1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3" name="文本框 12"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txBox="1"/>
          <p:nvPr/>
        </p:nvSpPr>
        <p:spPr>
          <a:xfrm>
            <a:off x="1004606" y="1908176"/>
            <a:ext cx="1681871" cy="31547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99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3</a:t>
            </a:r>
            <a:endParaRPr kumimoji="0" lang="zh-CN" altLang="en-US" sz="199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文本框 14" descr="e7d195523061f1c060910eeaeeff1464599dc3392e14be42F6605DBF3376AA578EAD49A2F34CDE9F8BA873D9FC4305B94F8C98BE913D0BB55B77B4982D855D57316D9666CF50C0C1F882EEA92AB650396E1778977ABF941FB65177D6883232DFBC3F3168BD9BD0485E96A7ADBC6152F51AEFDD4DC1585EA5788F3B2196A7697FB05ACDF1C9823A42"/>
          <p:cNvSpPr txBox="1"/>
          <p:nvPr/>
        </p:nvSpPr>
        <p:spPr>
          <a:xfrm>
            <a:off x="2653665" y="2668270"/>
            <a:ext cx="6158865" cy="2122805"/>
          </a:xfrm>
          <a:prstGeom prst="rect">
            <a:avLst/>
          </a:prstGeom>
          <a:noFill/>
        </p:spPr>
        <p:txBody>
          <a:bodyPr wrap="square" rtlCol="0">
            <a:spAutoFit/>
          </a:bodyPr>
          <a:lstStyle/>
          <a:p>
            <a:pPr lvl="0" algn="ct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研究</a:t>
            </a: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意义</a:t>
            </a:r>
            <a:endPar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a:p>
            <a:pPr lvl="0" algn="ct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理论</a:t>
            </a: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假设</a:t>
            </a:r>
            <a:endPar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Freeform 8"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11227177" y="1908176"/>
            <a:ext cx="556995" cy="900113"/>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bldLst>
      <p:bldP spid="13" grpId="0"/>
      <p:bldP spid="15" grpId="0"/>
      <p:bldP spid="1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lum bright="-2000"/>
            <a:extLst>
              <a:ext uri="{28A0092B-C50C-407E-A947-70E740481C1C}">
                <a14:useLocalDpi xmlns:a14="http://schemas.microsoft.com/office/drawing/2010/main" val="0"/>
              </a:ext>
            </a:extLst>
          </a:blip>
          <a:stretch>
            <a:fillRect/>
          </a:stretch>
        </p:blipFill>
        <p:spPr>
          <a:xfrm>
            <a:off x="8061960" y="4928870"/>
            <a:ext cx="4130040" cy="1929765"/>
          </a:xfrm>
          <a:prstGeom prst="rect">
            <a:avLst/>
          </a:prstGeom>
        </p:spPr>
      </p:pic>
      <p:grpSp>
        <p:nvGrpSpPr>
          <p:cNvPr id="71" name="组合 70"/>
          <p:cNvGrpSpPr/>
          <p:nvPr/>
        </p:nvGrpSpPr>
        <p:grpSpPr>
          <a:xfrm>
            <a:off x="-798195" y="1149985"/>
            <a:ext cx="11860751" cy="4431030"/>
            <a:chOff x="2345670" y="1619051"/>
            <a:chExt cx="9515120" cy="4189002"/>
          </a:xfrm>
        </p:grpSpPr>
        <p:grpSp>
          <p:nvGrpSpPr>
            <p:cNvPr id="50" name="组合 49"/>
            <p:cNvGrpSpPr/>
            <p:nvPr/>
          </p:nvGrpSpPr>
          <p:grpSpPr>
            <a:xfrm rot="0">
              <a:off x="3420213" y="1619051"/>
              <a:ext cx="8440577" cy="4189002"/>
              <a:chOff x="-1949120" y="1619051"/>
              <a:chExt cx="8440577" cy="4189002"/>
            </a:xfrm>
          </p:grpSpPr>
          <p:grpSp>
            <p:nvGrpSpPr>
              <p:cNvPr id="33" name="组合 32"/>
              <p:cNvGrpSpPr/>
              <p:nvPr/>
            </p:nvGrpSpPr>
            <p:grpSpPr>
              <a:xfrm>
                <a:off x="2335385" y="1619051"/>
                <a:ext cx="522764" cy="685800"/>
                <a:chOff x="3346649" y="1653041"/>
                <a:chExt cx="522764" cy="685800"/>
              </a:xfrm>
            </p:grpSpPr>
            <p:sp>
              <p:nvSpPr>
                <p:cNvPr id="34" name="平行四边形 33"/>
                <p:cNvSpPr/>
                <p:nvPr/>
              </p:nvSpPr>
              <p:spPr>
                <a:xfrm>
                  <a:off x="3346649" y="1653041"/>
                  <a:ext cx="317500" cy="685800"/>
                </a:xfrm>
                <a:prstGeom prst="parallelogram">
                  <a:avLst>
                    <a:gd name="adj" fmla="val 50500"/>
                  </a:avLst>
                </a:prstGeom>
                <a:gradFill>
                  <a:gsLst>
                    <a:gs pos="0">
                      <a:srgbClr val="FFFFFF">
                        <a:alpha val="50000"/>
                      </a:srgbClr>
                    </a:gs>
                    <a:gs pos="76000">
                      <a:srgbClr val="FCFEF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平行四边形 34"/>
                <p:cNvSpPr/>
                <p:nvPr/>
              </p:nvSpPr>
              <p:spPr>
                <a:xfrm>
                  <a:off x="3626684" y="1653041"/>
                  <a:ext cx="242729" cy="453390"/>
                </a:xfrm>
                <a:prstGeom prst="parallelogram">
                  <a:avLst>
                    <a:gd name="adj" fmla="val 41257"/>
                  </a:avLst>
                </a:prstGeom>
                <a:gradFill>
                  <a:gsLst>
                    <a:gs pos="0">
                      <a:srgbClr val="FFFFFF">
                        <a:alpha val="50000"/>
                      </a:srgbClr>
                    </a:gs>
                    <a:gs pos="64000">
                      <a:srgbClr val="FCFEF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 name="文本框 10"/>
              <p:cNvSpPr txBox="1"/>
              <p:nvPr/>
            </p:nvSpPr>
            <p:spPr>
              <a:xfrm>
                <a:off x="-1949120" y="1880188"/>
                <a:ext cx="8440577" cy="3927865"/>
              </a:xfrm>
              <a:prstGeom prst="rect">
                <a:avLst/>
              </a:prstGeom>
              <a:noFill/>
            </p:spPr>
            <p:txBody>
              <a:bodyPr wrap="square" lIns="0" tIns="0" rIns="0" bIns="0" rtlCol="0">
                <a:spAutoFit/>
              </a:bodyPr>
              <a:p>
                <a:pPr>
                  <a:lnSpc>
                    <a:spcPct val="150000"/>
                  </a:lnSpc>
                </a:pPr>
                <a:r>
                  <a:rPr lang="zh-CN" altLang="en-US" sz="3600" b="1">
                    <a:gradFill>
                      <a:gsLst>
                        <a:gs pos="0">
                          <a:schemeClr val="accent1"/>
                        </a:gs>
                        <a:gs pos="100000">
                          <a:schemeClr val="accent2"/>
                        </a:gs>
                      </a:gsLst>
                      <a:lin ang="2700000" scaled="0"/>
                    </a:gradFill>
                    <a:latin typeface="+mj-ea"/>
                    <a:ea typeface="+mj-ea"/>
                  </a:rPr>
                  <a:t>幼儿</a:t>
                </a:r>
                <a:r>
                  <a:rPr lang="zh-CN" altLang="en-US" sz="2400" spc="100"/>
                  <a:t>在全身心的体操活动参与中实现知、情、意、行的和谐统一，</a:t>
                </a:r>
                <a:r>
                  <a:rPr lang="zh-CN" altLang="en-US" sz="2400" spc="100">
                    <a:sym typeface="+mn-ea"/>
                  </a:rPr>
                  <a:t>激发运动潜能，提升运动能力。</a:t>
                </a:r>
                <a:r>
                  <a:rPr lang="zh-CN" altLang="en-US" sz="2400" spc="100"/>
                  <a:t>养成快乐运动的意识，形成终生快乐运动的思想，以更正确积极的态度去面对学习生活。</a:t>
                </a:r>
                <a:endParaRPr lang="en-US" altLang="zh-CN" sz="2400" spc="100"/>
              </a:p>
              <a:p>
                <a:pPr>
                  <a:lnSpc>
                    <a:spcPct val="150000"/>
                  </a:lnSpc>
                </a:pPr>
                <a:r>
                  <a:rPr lang="en-US" altLang="zh-CN" sz="3600" b="1">
                    <a:gradFill>
                      <a:gsLst>
                        <a:gs pos="0">
                          <a:schemeClr val="accent1"/>
                        </a:gs>
                        <a:gs pos="100000">
                          <a:schemeClr val="accent2"/>
                        </a:gs>
                      </a:gsLst>
                      <a:lin ang="2700000" scaled="0"/>
                    </a:gradFill>
                    <a:latin typeface="+mj-ea"/>
                    <a:ea typeface="+mj-ea"/>
                    <a:sym typeface="+mn-ea"/>
                  </a:rPr>
                  <a:t>教师</a:t>
                </a:r>
                <a:r>
                  <a:rPr lang="en-US" altLang="zh-CN" sz="2400" spc="100">
                    <a:sym typeface="+mn-ea"/>
                  </a:rPr>
                  <a:t>梳理和总结</a:t>
                </a:r>
                <a:r>
                  <a:rPr sz="2400" spc="100">
                    <a:sym typeface="+mn-ea"/>
                  </a:rPr>
                  <a:t>幼儿快乐体操活动的方式、方法，在不断尝试与创新中获取操作性经验和支持性策略，</a:t>
                </a:r>
                <a:endParaRPr lang="zh-CN" altLang="zh-CN" sz="2400" spc="100">
                  <a:sym typeface="+mn-ea"/>
                </a:endParaRPr>
              </a:p>
              <a:p>
                <a:pPr>
                  <a:lnSpc>
                    <a:spcPct val="150000"/>
                  </a:lnSpc>
                </a:pPr>
                <a:r>
                  <a:rPr lang="en-US" altLang="zh-CN" sz="3600" b="1">
                    <a:gradFill>
                      <a:gsLst>
                        <a:gs pos="0">
                          <a:schemeClr val="accent1"/>
                        </a:gs>
                        <a:gs pos="100000">
                          <a:schemeClr val="accent2"/>
                        </a:gs>
                      </a:gsLst>
                      <a:lin ang="2700000" scaled="0"/>
                    </a:gradFill>
                    <a:latin typeface="+mj-ea"/>
                    <a:ea typeface="+mj-ea"/>
                    <a:sym typeface="+mn-ea"/>
                  </a:rPr>
                  <a:t>园本</a:t>
                </a:r>
                <a:r>
                  <a:rPr sz="2400" spc="100">
                    <a:sym typeface="+mn-ea"/>
                  </a:rPr>
                  <a:t>梳理本园快乐体操资源库，量体裁衣，开展适宜园所的快乐体操活动</a:t>
                </a:r>
                <a:r>
                  <a:rPr lang="zh-CN" sz="2400" spc="100">
                    <a:sym typeface="+mn-ea"/>
                  </a:rPr>
                  <a:t>。</a:t>
                </a:r>
                <a:endParaRPr lang="zh-CN" sz="2400" spc="100">
                  <a:sym typeface="+mn-ea"/>
                </a:endParaRPr>
              </a:p>
            </p:txBody>
          </p:sp>
        </p:grpSp>
        <p:grpSp>
          <p:nvGrpSpPr>
            <p:cNvPr id="42" name="组合 41"/>
            <p:cNvGrpSpPr/>
            <p:nvPr/>
          </p:nvGrpSpPr>
          <p:grpSpPr>
            <a:xfrm rot="0">
              <a:off x="2345670" y="1619051"/>
              <a:ext cx="522764" cy="685800"/>
              <a:chOff x="3799878" y="1653041"/>
              <a:chExt cx="522764" cy="685800"/>
            </a:xfrm>
          </p:grpSpPr>
          <p:sp>
            <p:nvSpPr>
              <p:cNvPr id="43" name="平行四边形 42"/>
              <p:cNvSpPr/>
              <p:nvPr/>
            </p:nvSpPr>
            <p:spPr>
              <a:xfrm>
                <a:off x="3799878" y="1653041"/>
                <a:ext cx="317500" cy="685800"/>
              </a:xfrm>
              <a:prstGeom prst="parallelogram">
                <a:avLst>
                  <a:gd name="adj" fmla="val 50500"/>
                </a:avLst>
              </a:prstGeom>
              <a:gradFill>
                <a:gsLst>
                  <a:gs pos="0">
                    <a:srgbClr val="FFFFFF">
                      <a:alpha val="50000"/>
                    </a:srgbClr>
                  </a:gs>
                  <a:gs pos="76000">
                    <a:srgbClr val="FCFEF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平行四边形 43"/>
              <p:cNvSpPr/>
              <p:nvPr/>
            </p:nvSpPr>
            <p:spPr>
              <a:xfrm>
                <a:off x="4079913" y="1653041"/>
                <a:ext cx="242729" cy="453390"/>
              </a:xfrm>
              <a:prstGeom prst="parallelogram">
                <a:avLst>
                  <a:gd name="adj" fmla="val 41257"/>
                </a:avLst>
              </a:prstGeom>
              <a:gradFill>
                <a:gsLst>
                  <a:gs pos="0">
                    <a:srgbClr val="FFFFFF">
                      <a:alpha val="50000"/>
                    </a:srgbClr>
                  </a:gs>
                  <a:gs pos="64000">
                    <a:srgbClr val="FCFEF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17" name="组合 16"/>
          <p:cNvGrpSpPr/>
          <p:nvPr/>
        </p:nvGrpSpPr>
        <p:grpSpPr>
          <a:xfrm>
            <a:off x="451502" y="346748"/>
            <a:ext cx="467216" cy="467385"/>
            <a:chOff x="3437020" y="3157655"/>
            <a:chExt cx="863676" cy="863988"/>
          </a:xfrm>
        </p:grpSpPr>
        <p:sp>
          <p:nvSpPr>
            <p:cNvPr id="18" name="椭圆 17"/>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19" name="组合 18"/>
            <p:cNvGrpSpPr/>
            <p:nvPr/>
          </p:nvGrpSpPr>
          <p:grpSpPr>
            <a:xfrm>
              <a:off x="3603967" y="3301679"/>
              <a:ext cx="519264" cy="531741"/>
              <a:chOff x="9901117" y="2870043"/>
              <a:chExt cx="1094967" cy="1121277"/>
            </a:xfrm>
          </p:grpSpPr>
          <p:sp>
            <p:nvSpPr>
              <p:cNvPr id="20"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1"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2"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3"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4"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sp>
        <p:nvSpPr>
          <p:cNvPr id="5" name="矩形 30"/>
          <p:cNvSpPr>
            <a:spLocks noChangeArrowheads="1"/>
          </p:cNvSpPr>
          <p:nvPr/>
        </p:nvSpPr>
        <p:spPr bwMode="auto">
          <a:xfrm>
            <a:off x="934720" y="324485"/>
            <a:ext cx="40652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研究</a:t>
            </a:r>
            <a:r>
              <a:rPr lang="zh-CN" altLang="en-US" dirty="0">
                <a:solidFill>
                  <a:srgbClr val="325B7F"/>
                </a:solidFill>
                <a:latin typeface="+mn-lt"/>
                <a:ea typeface="+mn-ea"/>
                <a:cs typeface="+mn-ea"/>
                <a:sym typeface="+mn-lt"/>
              </a:rPr>
              <a:t>意义</a:t>
            </a:r>
            <a:endParaRPr lang="zh-CN" altLang="en-US" dirty="0">
              <a:solidFill>
                <a:srgbClr val="325B7F"/>
              </a:solidFill>
              <a:latin typeface="+mn-lt"/>
              <a:ea typeface="+mn-ea"/>
              <a:cs typeface="+mn-ea"/>
              <a:sym typeface="+mn-lt"/>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51502" y="346748"/>
            <a:ext cx="467216" cy="467385"/>
            <a:chOff x="3437020" y="3157655"/>
            <a:chExt cx="863676" cy="863988"/>
          </a:xfrm>
        </p:grpSpPr>
        <p:sp>
          <p:nvSpPr>
            <p:cNvPr id="18" name="椭圆 17"/>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19" name="组合 18"/>
            <p:cNvGrpSpPr/>
            <p:nvPr/>
          </p:nvGrpSpPr>
          <p:grpSpPr>
            <a:xfrm>
              <a:off x="3603967" y="3301679"/>
              <a:ext cx="519264" cy="531741"/>
              <a:chOff x="9901117" y="2870043"/>
              <a:chExt cx="1094967" cy="1121277"/>
            </a:xfrm>
          </p:grpSpPr>
          <p:sp>
            <p:nvSpPr>
              <p:cNvPr id="20"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1"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2"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3"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4"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sp>
        <p:nvSpPr>
          <p:cNvPr id="27" name="矩形 26"/>
          <p:cNvSpPr/>
          <p:nvPr/>
        </p:nvSpPr>
        <p:spPr>
          <a:xfrm>
            <a:off x="3764280" y="1274445"/>
            <a:ext cx="7495540" cy="1438275"/>
          </a:xfrm>
          <a:prstGeom prst="rect">
            <a:avLst/>
          </a:prstGeom>
        </p:spPr>
        <p:txBody>
          <a:bodyPr wrap="square" lIns="146272" tIns="73135" rIns="146272" bIns="73135">
            <a:spAutoFit/>
          </a:bodyPr>
          <a:lstStyle/>
          <a:p>
            <a:pPr algn="just" defTabSz="1461770" fontAlgn="base">
              <a:lnSpc>
                <a:spcPct val="150000"/>
              </a:lnSpc>
              <a:spcBef>
                <a:spcPct val="0"/>
              </a:spcBef>
              <a:spcAft>
                <a:spcPct val="0"/>
              </a:spcAft>
            </a:pPr>
            <a:r>
              <a:rPr lang="en-US" altLang="zh-CN" sz="2800" dirty="0">
                <a:solidFill>
                  <a:srgbClr val="2A3632"/>
                </a:solidFill>
                <a:cs typeface="+mn-ea"/>
                <a:sym typeface="+mn-lt"/>
              </a:rPr>
              <a:t>开发园内外快乐体操活动资源是“具身认知”视域下开展幼儿快乐体操活动的</a:t>
            </a:r>
            <a:r>
              <a:rPr lang="en-US" altLang="zh-CN" sz="2800" b="1" dirty="0">
                <a:solidFill>
                  <a:srgbClr val="2A3632"/>
                </a:solidFill>
                <a:cs typeface="+mn-ea"/>
                <a:sym typeface="+mn-lt"/>
              </a:rPr>
              <a:t>首要前提</a:t>
            </a:r>
            <a:endParaRPr lang="en-US" altLang="zh-CN" sz="2800" b="1" dirty="0">
              <a:solidFill>
                <a:srgbClr val="2A3632"/>
              </a:solidFill>
              <a:cs typeface="+mn-ea"/>
              <a:sym typeface="+mn-lt"/>
            </a:endParaRPr>
          </a:p>
        </p:txBody>
      </p:sp>
      <p:sp>
        <p:nvSpPr>
          <p:cNvPr id="29" name="矩形 28"/>
          <p:cNvSpPr/>
          <p:nvPr/>
        </p:nvSpPr>
        <p:spPr>
          <a:xfrm>
            <a:off x="3764915" y="5085715"/>
            <a:ext cx="8054975" cy="1438275"/>
          </a:xfrm>
          <a:prstGeom prst="rect">
            <a:avLst/>
          </a:prstGeom>
        </p:spPr>
        <p:txBody>
          <a:bodyPr wrap="square" lIns="146272" tIns="73135" rIns="146272" bIns="73135">
            <a:spAutoFit/>
          </a:bodyPr>
          <a:lstStyle/>
          <a:p>
            <a:pPr algn="just" defTabSz="1461770" fontAlgn="base">
              <a:lnSpc>
                <a:spcPct val="150000"/>
              </a:lnSpc>
              <a:spcBef>
                <a:spcPct val="0"/>
              </a:spcBef>
              <a:spcAft>
                <a:spcPct val="0"/>
              </a:spcAft>
            </a:pPr>
            <a:r>
              <a:rPr lang="en-US" altLang="zh-CN" sz="2800" dirty="0">
                <a:solidFill>
                  <a:srgbClr val="2A3632"/>
                </a:solidFill>
                <a:cs typeface="+mn-ea"/>
                <a:sym typeface="+mn-lt"/>
              </a:rPr>
              <a:t>探究幼儿园快乐体操活动支持性策略是践行“具身认知”视域、开展幼儿园快乐体操活动</a:t>
            </a:r>
            <a:r>
              <a:rPr lang="en-US" altLang="zh-CN" sz="2800" b="1" dirty="0">
                <a:solidFill>
                  <a:srgbClr val="2A3632"/>
                </a:solidFill>
                <a:cs typeface="+mn-ea"/>
                <a:sym typeface="+mn-lt"/>
              </a:rPr>
              <a:t>根本依据</a:t>
            </a:r>
            <a:endParaRPr lang="en-US" altLang="zh-CN" sz="2800" b="1" dirty="0">
              <a:solidFill>
                <a:srgbClr val="2A3632"/>
              </a:solidFill>
              <a:cs typeface="+mn-ea"/>
              <a:sym typeface="+mn-lt"/>
            </a:endParaRPr>
          </a:p>
        </p:txBody>
      </p:sp>
      <p:sp>
        <p:nvSpPr>
          <p:cNvPr id="31" name="矩形 30"/>
          <p:cNvSpPr/>
          <p:nvPr/>
        </p:nvSpPr>
        <p:spPr>
          <a:xfrm>
            <a:off x="3764280" y="3155315"/>
            <a:ext cx="8055610" cy="1438275"/>
          </a:xfrm>
          <a:prstGeom prst="rect">
            <a:avLst/>
          </a:prstGeom>
        </p:spPr>
        <p:txBody>
          <a:bodyPr wrap="square" lIns="146272" tIns="73135" rIns="146272" bIns="73135">
            <a:spAutoFit/>
          </a:bodyPr>
          <a:lstStyle/>
          <a:p>
            <a:pPr algn="just" defTabSz="1461770" fontAlgn="base">
              <a:lnSpc>
                <a:spcPct val="150000"/>
              </a:lnSpc>
              <a:spcBef>
                <a:spcPct val="0"/>
              </a:spcBef>
              <a:spcAft>
                <a:spcPct val="0"/>
              </a:spcAft>
            </a:pPr>
            <a:r>
              <a:rPr lang="zh-CN" altLang="en-US" sz="2800" dirty="0">
                <a:solidFill>
                  <a:srgbClr val="2A3632"/>
                </a:solidFill>
                <a:cs typeface="+mn-ea"/>
                <a:sym typeface="+mn-lt"/>
              </a:rPr>
              <a:t>探究幼儿园快乐体操活动支持性策略是践行“具身认知”视域、开展幼儿园快乐体操活动的</a:t>
            </a:r>
            <a:r>
              <a:rPr lang="zh-CN" altLang="en-US" sz="2800" b="1" dirty="0">
                <a:solidFill>
                  <a:srgbClr val="2A3632"/>
                </a:solidFill>
                <a:cs typeface="+mn-ea"/>
                <a:sym typeface="+mn-lt"/>
              </a:rPr>
              <a:t>重要保证</a:t>
            </a:r>
            <a:endParaRPr lang="zh-CN" altLang="en-US" sz="2800" b="1" dirty="0">
              <a:solidFill>
                <a:srgbClr val="2A3632"/>
              </a:solidFill>
              <a:cs typeface="+mn-ea"/>
              <a:sym typeface="+mn-lt"/>
            </a:endParaRPr>
          </a:p>
        </p:txBody>
      </p:sp>
      <p:sp>
        <p:nvSpPr>
          <p:cNvPr id="5" name="矩形 30"/>
          <p:cNvSpPr>
            <a:spLocks noChangeArrowheads="1"/>
          </p:cNvSpPr>
          <p:nvPr/>
        </p:nvSpPr>
        <p:spPr bwMode="auto">
          <a:xfrm>
            <a:off x="934720" y="324485"/>
            <a:ext cx="40652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理论假设</a:t>
            </a:r>
            <a:endParaRPr lang="zh-CN" altLang="en-US" dirty="0">
              <a:solidFill>
                <a:srgbClr val="325B7F"/>
              </a:solidFill>
              <a:latin typeface="+mn-lt"/>
              <a:ea typeface="+mn-ea"/>
              <a:cs typeface="+mn-ea"/>
              <a:sym typeface="+mn-lt"/>
            </a:endParaRPr>
          </a:p>
        </p:txBody>
      </p:sp>
      <p:cxnSp>
        <p:nvCxnSpPr>
          <p:cNvPr id="44" name="直接连接符 43"/>
          <p:cNvCxnSpPr>
            <a:stCxn id="12" idx="0"/>
            <a:endCxn id="38" idx="3"/>
          </p:cNvCxnSpPr>
          <p:nvPr/>
        </p:nvCxnSpPr>
        <p:spPr>
          <a:xfrm flipH="1">
            <a:off x="2642870" y="1275080"/>
            <a:ext cx="17145" cy="5241290"/>
          </a:xfrm>
          <a:prstGeom prst="line">
            <a:avLst/>
          </a:prstGeom>
          <a:ln w="28575">
            <a:solidFill>
              <a:schemeClr val="accent1">
                <a:alpha val="94000"/>
              </a:schemeClr>
            </a:solidFill>
          </a:ln>
        </p:spPr>
        <p:style>
          <a:lnRef idx="1">
            <a:schemeClr val="accent1"/>
          </a:lnRef>
          <a:fillRef idx="0">
            <a:schemeClr val="accent1"/>
          </a:fillRef>
          <a:effectRef idx="0">
            <a:schemeClr val="accent1"/>
          </a:effectRef>
          <a:fontRef idx="minor">
            <a:schemeClr val="tx1"/>
          </a:fontRef>
        </p:style>
      </p:cxnSp>
      <p:sp>
        <p:nvSpPr>
          <p:cNvPr id="12" name="六边形 11"/>
          <p:cNvSpPr/>
          <p:nvPr/>
        </p:nvSpPr>
        <p:spPr>
          <a:xfrm rot="16200000">
            <a:off x="1973580" y="1315085"/>
            <a:ext cx="1371600" cy="1290955"/>
          </a:xfrm>
          <a:prstGeom prst="hexagon">
            <a:avLst/>
          </a:prstGeom>
          <a:gradFill flip="none" rotWithShape="1">
            <a:gsLst>
              <a:gs pos="50000">
                <a:srgbClr val="97C8E1"/>
              </a:gs>
              <a:gs pos="0">
                <a:srgbClr val="BADAEB"/>
              </a:gs>
              <a:gs pos="100000">
                <a:srgbClr val="74B5D6"/>
              </a:gs>
            </a:gsLst>
            <a:lin scaled="1"/>
          </a:gradFill>
          <a:ln w="15875" cap="rnd">
            <a:solidFill>
              <a:srgbClr val="046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cs typeface="+mn-ea"/>
              <a:sym typeface="+mn-lt"/>
            </a:endParaRPr>
          </a:p>
        </p:txBody>
      </p:sp>
      <p:sp>
        <p:nvSpPr>
          <p:cNvPr id="41" name="矩形 40"/>
          <p:cNvSpPr/>
          <p:nvPr/>
        </p:nvSpPr>
        <p:spPr>
          <a:xfrm>
            <a:off x="2395220" y="1433195"/>
            <a:ext cx="542925" cy="1198880"/>
          </a:xfrm>
          <a:prstGeom prst="rect">
            <a:avLst/>
          </a:prstGeom>
          <a:noFill/>
          <a:ln>
            <a:noFill/>
          </a:ln>
        </p:spPr>
        <p:txBody>
          <a:bodyPr wrap="square" rtlCol="0" anchor="t">
            <a:spAutoFit/>
          </a:bodyPr>
          <a:p>
            <a:pPr algn="ctr"/>
            <a:r>
              <a:rPr lang="en-US" altLang="zh-CN" sz="7200" b="1">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rPr>
              <a:t>1</a:t>
            </a:r>
            <a:endParaRPr lang="en-US" altLang="zh-CN" sz="7200" b="1">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endParaRPr>
          </a:p>
        </p:txBody>
      </p:sp>
      <p:sp>
        <p:nvSpPr>
          <p:cNvPr id="14" name="六边形 13"/>
          <p:cNvSpPr/>
          <p:nvPr/>
        </p:nvSpPr>
        <p:spPr>
          <a:xfrm rot="16200000">
            <a:off x="1980565" y="3225800"/>
            <a:ext cx="1371600" cy="1290955"/>
          </a:xfrm>
          <a:prstGeom prst="hexagon">
            <a:avLst/>
          </a:prstGeom>
          <a:gradFill>
            <a:gsLst>
              <a:gs pos="50000">
                <a:srgbClr val="CCE8EA"/>
              </a:gs>
              <a:gs pos="0">
                <a:srgbClr val="DDF0F1"/>
              </a:gs>
              <a:gs pos="100000">
                <a:srgbClr val="BAE0E2"/>
              </a:gs>
            </a:gsLst>
            <a:lin scaled="1"/>
          </a:gradFill>
          <a:ln w="15875" cap="rnd">
            <a:solidFill>
              <a:srgbClr val="046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cs typeface="+mn-ea"/>
              <a:sym typeface="+mn-lt"/>
            </a:endParaRPr>
          </a:p>
        </p:txBody>
      </p:sp>
      <p:sp>
        <p:nvSpPr>
          <p:cNvPr id="42" name="矩形 41"/>
          <p:cNvSpPr/>
          <p:nvPr/>
        </p:nvSpPr>
        <p:spPr>
          <a:xfrm>
            <a:off x="2388235" y="3342640"/>
            <a:ext cx="542925" cy="1198880"/>
          </a:xfrm>
          <a:prstGeom prst="rect">
            <a:avLst/>
          </a:prstGeom>
          <a:noFill/>
          <a:ln>
            <a:noFill/>
          </a:ln>
        </p:spPr>
        <p:txBody>
          <a:bodyPr wrap="square" rtlCol="0" anchor="t">
            <a:spAutoFit/>
          </a:bodyPr>
          <a:p>
            <a:pPr algn="ctr"/>
            <a:r>
              <a:rPr lang="en-US" altLang="zh-CN" sz="7200" b="1">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rPr>
              <a:t>2</a:t>
            </a:r>
            <a:endParaRPr lang="en-US" altLang="zh-CN" sz="7200" b="1">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endParaRPr>
          </a:p>
        </p:txBody>
      </p:sp>
      <p:sp>
        <p:nvSpPr>
          <p:cNvPr id="38" name="六边形 37"/>
          <p:cNvSpPr/>
          <p:nvPr/>
        </p:nvSpPr>
        <p:spPr>
          <a:xfrm rot="16200000">
            <a:off x="1956435" y="5184775"/>
            <a:ext cx="1371600" cy="1290955"/>
          </a:xfrm>
          <a:prstGeom prst="hexagon">
            <a:avLst/>
          </a:prstGeom>
          <a:gradFill>
            <a:gsLst>
              <a:gs pos="0">
                <a:srgbClr val="56A0B9"/>
              </a:gs>
              <a:gs pos="100000">
                <a:srgbClr val="5DBDC3"/>
              </a:gs>
            </a:gsLst>
            <a:lin scaled="1"/>
          </a:gradFill>
          <a:ln w="15875" cap="rnd">
            <a:solidFill>
              <a:srgbClr val="046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60">
              <a:cs typeface="+mn-ea"/>
              <a:sym typeface="+mn-lt"/>
            </a:endParaRPr>
          </a:p>
        </p:txBody>
      </p:sp>
      <p:sp>
        <p:nvSpPr>
          <p:cNvPr id="43" name="矩形 42"/>
          <p:cNvSpPr/>
          <p:nvPr/>
        </p:nvSpPr>
        <p:spPr>
          <a:xfrm>
            <a:off x="2378075" y="5211445"/>
            <a:ext cx="542925" cy="1198880"/>
          </a:xfrm>
          <a:prstGeom prst="rect">
            <a:avLst/>
          </a:prstGeom>
          <a:noFill/>
          <a:ln>
            <a:noFill/>
          </a:ln>
        </p:spPr>
        <p:txBody>
          <a:bodyPr wrap="square" rtlCol="0" anchor="t">
            <a:spAutoFit/>
          </a:bodyPr>
          <a:p>
            <a:pPr algn="ctr"/>
            <a:r>
              <a:rPr lang="en-US" altLang="zh-CN" sz="7200" b="1">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rPr>
              <a:t>3</a:t>
            </a:r>
            <a:endParaRPr lang="en-US" altLang="zh-CN" sz="7200" b="1">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866775" y="1382395"/>
            <a:ext cx="10681335" cy="828675"/>
          </a:xfrm>
          <a:prstGeom prst="rect">
            <a:avLst/>
          </a:prstGeom>
          <a:noFill/>
        </p:spPr>
        <p:txBody>
          <a:bodyPr wrap="square" lIns="91431" tIns="45715" rIns="91431" bIns="45715" rtlCol="0">
            <a:spAutoFit/>
          </a:bodyPr>
          <a:lstStyle/>
          <a:p>
            <a:pPr defTabSz="913765">
              <a:lnSpc>
                <a:spcPct val="100000"/>
              </a:lnSpc>
              <a:defRPr/>
            </a:pPr>
            <a:r>
              <a:rPr lang="en-US" altLang="zh-CN" sz="2400" dirty="0">
                <a:solidFill>
                  <a:schemeClr val="tx1"/>
                </a:solidFill>
                <a:latin typeface="Arial" panose="020B0604020202020204"/>
                <a:ea typeface="微软雅黑" panose="020B0503020204020204" pitchFamily="34" charset="-122"/>
              </a:rPr>
              <a:t>1.</a:t>
            </a:r>
            <a:r>
              <a:rPr lang="zh-CN" altLang="en-US" sz="2400" dirty="0">
                <a:solidFill>
                  <a:schemeClr val="tx1"/>
                </a:solidFill>
                <a:latin typeface="Arial" panose="020B0604020202020204"/>
                <a:ea typeface="微软雅黑" panose="020B0503020204020204" pitchFamily="34" charset="-122"/>
              </a:rPr>
              <a:t>开发园内外快乐体操活动资源是“具身认知”视域下开展幼儿快乐体操活动的首要前提</a:t>
            </a:r>
            <a:endParaRPr lang="zh-CN" altLang="en-US" sz="2400" dirty="0">
              <a:solidFill>
                <a:schemeClr val="tx1"/>
              </a:solidFill>
              <a:latin typeface="Arial" panose="020B0604020202020204"/>
              <a:ea typeface="微软雅黑" panose="020B0503020204020204" pitchFamily="34" charset="-122"/>
            </a:endParaRPr>
          </a:p>
        </p:txBody>
      </p:sp>
      <p:sp>
        <p:nvSpPr>
          <p:cNvPr id="5" name="文本框 4"/>
          <p:cNvSpPr txBox="1"/>
          <p:nvPr/>
        </p:nvSpPr>
        <p:spPr>
          <a:xfrm>
            <a:off x="866775" y="2496820"/>
            <a:ext cx="10458450" cy="3322955"/>
          </a:xfrm>
          <a:prstGeom prst="rect">
            <a:avLst/>
          </a:prstGeom>
          <a:solidFill>
            <a:srgbClr val="046689">
              <a:alpha val="16000"/>
            </a:srgbClr>
          </a:solidFill>
          <a:ln>
            <a:noFill/>
          </a:ln>
        </p:spPr>
        <p:txBody>
          <a:bodyPr wrap="square" rtlCol="0">
            <a:spAutoFit/>
          </a:bodyPr>
          <a:lstStyle/>
          <a:p>
            <a:pPr indent="508000" fontAlgn="auto">
              <a:lnSpc>
                <a:spcPct val="150000"/>
              </a:lnSpc>
              <a:extLst>
                <a:ext uri="{35155182-B16C-46BC-9424-99874614C6A1}">
                  <wpsdc:indentchars xmlns:wpsdc="http://www.wps.cn/officeDocument/2017/drawingmlCustomData" val="200" checksum="282533468"/>
                </a:ext>
              </a:extLst>
            </a:pPr>
            <a:r>
              <a:rPr lang="en-US" altLang="zh-CN" sz="2000" b="1" dirty="0">
                <a:latin typeface="Songti SC Bold" panose="02010600040101010101" charset="-122"/>
                <a:ea typeface="Songti SC Bold" panose="02010600040101010101" charset="-122"/>
                <a:cs typeface="Songti SC Bold" panose="02010600040101010101" charset="-122"/>
                <a:sym typeface="+mn-ea"/>
              </a:rPr>
              <a:t>《幼儿园教育指导 纲要（试行）》</a:t>
            </a:r>
            <a:r>
              <a:rPr lang="en-US" altLang="zh-CN" sz="2000" dirty="0">
                <a:latin typeface="宋体-简" panose="02010600040101010101" charset="-122"/>
                <a:ea typeface="宋体-简" panose="02010600040101010101" charset="-122"/>
                <a:sym typeface="+mn-ea"/>
              </a:rPr>
              <a:t>的总则部分强调指出：“幼儿园应与家庭、社区密切合作，……综合利用各种教育资源，共同为幼儿的发展创造良好的条件。”并在组织与实施部分指出：“幼儿园的空间、设施、活动材料和常规要求等应有利于引发、支持幼儿的游戏……活动”，应“充分利用自然环境和社区的教育资源，扩展幼儿生活和学习的空间。”</a:t>
            </a:r>
            <a:endParaRPr lang="en-US" altLang="zh-CN" sz="2000" dirty="0">
              <a:latin typeface="宋体-简" panose="02010600040101010101" charset="-122"/>
              <a:ea typeface="宋体-简" panose="02010600040101010101" charset="-122"/>
            </a:endParaRPr>
          </a:p>
          <a:p>
            <a:pPr indent="508000" fontAlgn="auto">
              <a:lnSpc>
                <a:spcPct val="150000"/>
              </a:lnSpc>
              <a:extLst>
                <a:ext uri="{35155182-B16C-46BC-9424-99874614C6A1}">
                  <wpsdc:indentchars xmlns:wpsdc="http://www.wps.cn/officeDocument/2017/drawingmlCustomData" val="200" checksum="282533468"/>
                </a:ext>
              </a:extLst>
            </a:pPr>
            <a:r>
              <a:rPr lang="en-US" altLang="zh-CN" sz="2000" dirty="0">
                <a:latin typeface="宋体-简" panose="02010600040101010101" charset="-122"/>
                <a:ea typeface="宋体-简" panose="02010600040101010101" charset="-122"/>
                <a:sym typeface="+mn-ea"/>
              </a:rPr>
              <a:t>开展幼儿快乐体操活动必须有相应的设施场地、师资条件作保证。如果能充分开发和利用园内外各种体育活动资源，就可以为贯彻“具身认知”理念，开展幼儿快乐体操活动拓宽资源的渠道。</a:t>
            </a:r>
            <a:endParaRPr lang="en-US" altLang="zh-CN" sz="2000"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2130" y="4970780"/>
            <a:ext cx="4039870" cy="1887855"/>
          </a:xfrm>
          <a:prstGeom prst="rect">
            <a:avLst/>
          </a:prstGeom>
        </p:spPr>
      </p:pic>
      <p:grpSp>
        <p:nvGrpSpPr>
          <p:cNvPr id="17" name="组合 16"/>
          <p:cNvGrpSpPr/>
          <p:nvPr/>
        </p:nvGrpSpPr>
        <p:grpSpPr>
          <a:xfrm>
            <a:off x="451502" y="346748"/>
            <a:ext cx="467216" cy="467385"/>
            <a:chOff x="3437020" y="3157655"/>
            <a:chExt cx="863676" cy="863988"/>
          </a:xfrm>
        </p:grpSpPr>
        <p:sp>
          <p:nvSpPr>
            <p:cNvPr id="18" name="椭圆 17"/>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19" name="组合 18"/>
            <p:cNvGrpSpPr/>
            <p:nvPr/>
          </p:nvGrpSpPr>
          <p:grpSpPr>
            <a:xfrm>
              <a:off x="3603967" y="3301679"/>
              <a:ext cx="519264" cy="531741"/>
              <a:chOff x="9901117" y="2870043"/>
              <a:chExt cx="1094967" cy="1121277"/>
            </a:xfrm>
          </p:grpSpPr>
          <p:sp>
            <p:nvSpPr>
              <p:cNvPr id="20"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1"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2"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3"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4"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sp>
        <p:nvSpPr>
          <p:cNvPr id="7" name="矩形 30"/>
          <p:cNvSpPr>
            <a:spLocks noChangeArrowheads="1"/>
          </p:cNvSpPr>
          <p:nvPr/>
        </p:nvSpPr>
        <p:spPr bwMode="auto">
          <a:xfrm>
            <a:off x="934720" y="324485"/>
            <a:ext cx="40652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理论假设</a:t>
            </a:r>
            <a:endParaRPr lang="zh-CN" altLang="en-US" dirty="0">
              <a:solidFill>
                <a:srgbClr val="325B7F"/>
              </a:solidFill>
              <a:latin typeface="+mn-lt"/>
              <a:ea typeface="+mn-ea"/>
              <a:cs typeface="+mn-ea"/>
              <a:sym typeface="+mn-lt"/>
            </a:endParaRPr>
          </a:p>
        </p:txBody>
      </p:sp>
    </p:spTree>
  </p:cSld>
  <p:clrMapOvr>
    <a:masterClrMapping/>
  </p:clrMapOvr>
  <p:transition spd="slow"/>
  <p:timing>
    <p:tnLst>
      <p:par>
        <p:cTn id="1" dur="indefinite" restart="never" nodeType="tmRoot"/>
      </p:par>
    </p:tnLst>
    <p:bldLst>
      <p:bldP spid="32" grpId="0"/>
      <p:bldP spid="5" grpId="0" animBg="1"/>
      <p:bldP spid="5" grpId="1"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866140" y="1413510"/>
            <a:ext cx="10782300" cy="828675"/>
          </a:xfrm>
          <a:prstGeom prst="rect">
            <a:avLst/>
          </a:prstGeom>
          <a:noFill/>
        </p:spPr>
        <p:txBody>
          <a:bodyPr wrap="square" lIns="91431" tIns="45715" rIns="91431" bIns="45715" rtlCol="0">
            <a:spAutoFit/>
          </a:bodyPr>
          <a:lstStyle/>
          <a:p>
            <a:pPr defTabSz="913765">
              <a:lnSpc>
                <a:spcPct val="100000"/>
              </a:lnSpc>
              <a:defRPr/>
            </a:pPr>
            <a:r>
              <a:rPr lang="en-US" altLang="zh-CN" sz="2400" dirty="0">
                <a:latin typeface="Arial" panose="020B0604020202020204"/>
                <a:ea typeface="微软雅黑" panose="020B0503020204020204" pitchFamily="34" charset="-122"/>
                <a:sym typeface="+mn-ea"/>
              </a:rPr>
              <a:t>2.</a:t>
            </a:r>
            <a:r>
              <a:rPr lang="zh-CN" altLang="en-US" sz="2400" dirty="0">
                <a:latin typeface="Arial" panose="020B0604020202020204"/>
                <a:ea typeface="微软雅黑" panose="020B0503020204020204" pitchFamily="34" charset="-122"/>
                <a:sym typeface="+mn-ea"/>
              </a:rPr>
              <a:t>按照幼儿的年龄特点和兴趣爱好是设计体现“具身认知”视域下幼儿园快乐体操活动的根本依据</a:t>
            </a:r>
            <a:endParaRPr lang="zh-CN" altLang="en-US" sz="2400" dirty="0">
              <a:solidFill>
                <a:schemeClr val="tx1"/>
              </a:solidFill>
              <a:latin typeface="Arial" panose="020B0604020202020204"/>
              <a:ea typeface="微软雅黑" panose="020B0503020204020204" pitchFamily="34" charset="-122"/>
              <a:sym typeface="+mn-ea"/>
            </a:endParaRPr>
          </a:p>
        </p:txBody>
      </p:sp>
      <p:grpSp>
        <p:nvGrpSpPr>
          <p:cNvPr id="9" name="组合 8"/>
          <p:cNvGrpSpPr/>
          <p:nvPr/>
        </p:nvGrpSpPr>
        <p:grpSpPr>
          <a:xfrm>
            <a:off x="633095" y="574675"/>
            <a:ext cx="11558905" cy="6283325"/>
            <a:chOff x="997" y="905"/>
            <a:chExt cx="18203" cy="9895"/>
          </a:xfrm>
        </p:grpSpPr>
        <p:sp>
          <p:nvSpPr>
            <p:cNvPr id="3" name="TextBox 2"/>
            <p:cNvSpPr txBox="1"/>
            <p:nvPr/>
          </p:nvSpPr>
          <p:spPr>
            <a:xfrm>
              <a:off x="997" y="905"/>
              <a:ext cx="1317" cy="1113"/>
            </a:xfrm>
            <a:prstGeom prst="rect">
              <a:avLst/>
            </a:prstGeom>
            <a:noFill/>
          </p:spPr>
          <p:txBody>
            <a:bodyPr wrap="square" rtlCol="0">
              <a:spAutoFit/>
            </a:bodyPr>
            <a:lstStyle/>
            <a:p>
              <a:r>
                <a:rPr lang="en-US" altLang="zh-CN" sz="4000" dirty="0">
                  <a:solidFill>
                    <a:schemeClr val="bg1"/>
                  </a:solidFill>
                  <a:latin typeface="方正正中黑简体" pitchFamily="2" charset="-122"/>
                  <a:ea typeface="方正正中黑简体" pitchFamily="2" charset="-122"/>
                </a:rPr>
                <a:t>02</a:t>
              </a:r>
              <a:endParaRPr lang="zh-CN" altLang="en-US" sz="4000" dirty="0">
                <a:solidFill>
                  <a:schemeClr val="bg1"/>
                </a:solidFill>
                <a:latin typeface="方正正中黑简体" pitchFamily="2" charset="-122"/>
                <a:ea typeface="方正正中黑简体" pitchFamily="2"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497" y="7668"/>
              <a:ext cx="6703" cy="3132"/>
            </a:xfrm>
            <a:prstGeom prst="rect">
              <a:avLst/>
            </a:prstGeom>
          </p:spPr>
        </p:pic>
      </p:grpSp>
      <p:sp>
        <p:nvSpPr>
          <p:cNvPr id="8" name="文本框 7"/>
          <p:cNvSpPr txBox="1"/>
          <p:nvPr/>
        </p:nvSpPr>
        <p:spPr>
          <a:xfrm>
            <a:off x="866775" y="2649220"/>
            <a:ext cx="10458450" cy="2861310"/>
          </a:xfrm>
          <a:prstGeom prst="rect">
            <a:avLst/>
          </a:prstGeom>
          <a:solidFill>
            <a:srgbClr val="046689">
              <a:alpha val="16000"/>
            </a:srgbClr>
          </a:solidFill>
          <a:ln>
            <a:noFill/>
          </a:ln>
        </p:spPr>
        <p:txBody>
          <a:bodyPr wrap="square" rtlCol="0">
            <a:spAutoFit/>
          </a:bodyPr>
          <a:lstStyle/>
          <a:p>
            <a:pPr indent="508000" fontAlgn="auto">
              <a:lnSpc>
                <a:spcPct val="150000"/>
              </a:lnSpc>
              <a:extLst>
                <a:ext uri="{35155182-B16C-46BC-9424-99874614C6A1}">
                  <wpsdc:indentchars xmlns:wpsdc="http://www.wps.cn/officeDocument/2017/drawingmlCustomData" val="200" checksum="282533468"/>
                </a:ext>
              </a:extLst>
            </a:pPr>
            <a:r>
              <a:rPr lang="en-US" altLang="zh-CN" sz="2000" dirty="0">
                <a:sym typeface="+mn-ea"/>
              </a:rPr>
              <a:t>《纲要》和《指南》在教育内容和教学形式上要求“开展丰富多彩的户外游戏和体育活动，以培养幼儿参加体育活动的兴趣和习惯。”显而易见，要保证幼儿快乐体操活动活动的顺利开展，在“具身认知”视域下教师坚持按照幼儿的年龄特点和他们对快乐体操活动活动的兴趣爱好出发，去设计体现“具身认知”视域的幼儿园快乐体操活动就显得尤为重要和必须。</a:t>
            </a:r>
            <a:endParaRPr lang="en-US" altLang="zh-CN" sz="2000" dirty="0">
              <a:sym typeface="+mn-ea"/>
            </a:endParaRPr>
          </a:p>
          <a:p>
            <a:pPr indent="508000" fontAlgn="auto">
              <a:lnSpc>
                <a:spcPct val="150000"/>
              </a:lnSpc>
              <a:extLst>
                <a:ext uri="{35155182-B16C-46BC-9424-99874614C6A1}">
                  <wpsdc:indentchars xmlns:wpsdc="http://www.wps.cn/officeDocument/2017/drawingmlCustomData" val="200" checksum="282533468"/>
                </a:ext>
              </a:extLst>
            </a:pPr>
            <a:r>
              <a:rPr lang="en-US" altLang="zh-CN" sz="2000" dirty="0"/>
              <a:t>《纲要》的教育“组织与实施”部分明确指出：“幼儿园的教育是为所有在园幼儿的健康成长服务的，要为每一个儿童，包括有特殊需要的儿童提供积极的支持和帮助。”</a:t>
            </a:r>
            <a:endParaRPr lang="en-US" altLang="zh-CN" sz="2000" dirty="0"/>
          </a:p>
        </p:txBody>
      </p:sp>
      <p:grpSp>
        <p:nvGrpSpPr>
          <p:cNvPr id="17" name="组合 16"/>
          <p:cNvGrpSpPr/>
          <p:nvPr/>
        </p:nvGrpSpPr>
        <p:grpSpPr>
          <a:xfrm>
            <a:off x="451502" y="346748"/>
            <a:ext cx="467216" cy="467385"/>
            <a:chOff x="3437020" y="3157655"/>
            <a:chExt cx="863676" cy="863988"/>
          </a:xfrm>
        </p:grpSpPr>
        <p:sp>
          <p:nvSpPr>
            <p:cNvPr id="18" name="椭圆 17"/>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19" name="组合 18"/>
            <p:cNvGrpSpPr/>
            <p:nvPr/>
          </p:nvGrpSpPr>
          <p:grpSpPr>
            <a:xfrm>
              <a:off x="3603967" y="3301679"/>
              <a:ext cx="519264" cy="531741"/>
              <a:chOff x="9901117" y="2870043"/>
              <a:chExt cx="1094967" cy="1121277"/>
            </a:xfrm>
          </p:grpSpPr>
          <p:sp>
            <p:nvSpPr>
              <p:cNvPr id="20"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1"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2"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3"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4"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sp>
        <p:nvSpPr>
          <p:cNvPr id="7" name="矩形 30"/>
          <p:cNvSpPr>
            <a:spLocks noChangeArrowheads="1"/>
          </p:cNvSpPr>
          <p:nvPr/>
        </p:nvSpPr>
        <p:spPr bwMode="auto">
          <a:xfrm>
            <a:off x="934720" y="324485"/>
            <a:ext cx="40652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理论假设</a:t>
            </a:r>
            <a:endParaRPr lang="zh-CN" altLang="en-US" dirty="0">
              <a:solidFill>
                <a:srgbClr val="325B7F"/>
              </a:solidFill>
              <a:latin typeface="+mn-lt"/>
              <a:ea typeface="+mn-ea"/>
              <a:cs typeface="+mn-ea"/>
              <a:sym typeface="+mn-lt"/>
            </a:endParaRPr>
          </a:p>
        </p:txBody>
      </p:sp>
    </p:spTree>
  </p:cSld>
  <p:clrMapOvr>
    <a:masterClrMapping/>
  </p:clrMapOvr>
  <p:transition spd="slow"/>
  <p:timing>
    <p:tnLst>
      <p:par>
        <p:cTn id="1" dur="indefinite" restart="never" nodeType="tmRoot"/>
      </p:par>
    </p:tnLst>
    <p:bldLst>
      <p:bldP spid="32" grpId="0"/>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923290" y="1169670"/>
            <a:ext cx="10481945" cy="828675"/>
          </a:xfrm>
          <a:prstGeom prst="rect">
            <a:avLst/>
          </a:prstGeom>
          <a:noFill/>
        </p:spPr>
        <p:txBody>
          <a:bodyPr wrap="square" lIns="91431" tIns="45715" rIns="91431" bIns="45715" rtlCol="0">
            <a:spAutoFit/>
          </a:bodyPr>
          <a:lstStyle/>
          <a:p>
            <a:pPr defTabSz="913765">
              <a:lnSpc>
                <a:spcPct val="100000"/>
              </a:lnSpc>
              <a:defRPr/>
            </a:pPr>
            <a:r>
              <a:rPr lang="en-US" altLang="zh-CN" sz="2400" dirty="0">
                <a:solidFill>
                  <a:schemeClr val="tx1"/>
                </a:solidFill>
                <a:latin typeface="Arial" panose="020B0604020202020204"/>
                <a:ea typeface="微软雅黑" panose="020B0503020204020204" pitchFamily="34" charset="-122"/>
              </a:rPr>
              <a:t>3.</a:t>
            </a:r>
            <a:r>
              <a:rPr lang="zh-CN" altLang="en-US" sz="2400" dirty="0">
                <a:solidFill>
                  <a:schemeClr val="tx1"/>
                </a:solidFill>
                <a:latin typeface="Arial" panose="020B0604020202020204"/>
                <a:ea typeface="微软雅黑" panose="020B0503020204020204" pitchFamily="34" charset="-122"/>
              </a:rPr>
              <a:t>探究幼儿园快乐体操活动支持性策略是践行“具身认知”视域、开展幼儿园快乐体操活动的重要保证。</a:t>
            </a:r>
            <a:endParaRPr lang="zh-CN" altLang="en-US" sz="2400" dirty="0">
              <a:solidFill>
                <a:schemeClr val="tx1"/>
              </a:solidFill>
              <a:latin typeface="Arial" panose="020B0604020202020204"/>
              <a:ea typeface="微软雅黑" panose="020B0503020204020204" pitchFamily="34" charset="-122"/>
            </a:endParaRPr>
          </a:p>
        </p:txBody>
      </p:sp>
      <p:pic>
        <p:nvPicPr>
          <p:cNvPr id="6" name="图片 5"/>
          <p:cNvPicPr>
            <a:picLocks noChangeAspect="1"/>
          </p:cNvPicPr>
          <p:nvPr/>
        </p:nvPicPr>
        <p:blipFill>
          <a:blip r:embed="rId1" cstate="print">
            <a:lum bright="-2000"/>
            <a:extLst>
              <a:ext uri="{28A0092B-C50C-407E-A947-70E740481C1C}">
                <a14:useLocalDpi xmlns:a14="http://schemas.microsoft.com/office/drawing/2010/main" val="0"/>
              </a:ext>
            </a:extLst>
          </a:blip>
          <a:stretch>
            <a:fillRect/>
          </a:stretch>
        </p:blipFill>
        <p:spPr>
          <a:xfrm>
            <a:off x="8061960" y="4928235"/>
            <a:ext cx="4130040" cy="1929765"/>
          </a:xfrm>
          <a:prstGeom prst="rect">
            <a:avLst/>
          </a:prstGeom>
        </p:spPr>
      </p:pic>
      <p:sp>
        <p:nvSpPr>
          <p:cNvPr id="5" name="文本框 4"/>
          <p:cNvSpPr txBox="1"/>
          <p:nvPr/>
        </p:nvSpPr>
        <p:spPr>
          <a:xfrm>
            <a:off x="934720" y="2244090"/>
            <a:ext cx="10458450" cy="3322955"/>
          </a:xfrm>
          <a:prstGeom prst="rect">
            <a:avLst/>
          </a:prstGeom>
          <a:solidFill>
            <a:srgbClr val="046689">
              <a:alpha val="16000"/>
            </a:srgbClr>
          </a:solidFill>
          <a:ln>
            <a:noFill/>
          </a:ln>
        </p:spPr>
        <p:txBody>
          <a:bodyPr wrap="square" rtlCol="0">
            <a:spAutoFit/>
          </a:bodyPr>
          <a:lstStyle/>
          <a:p>
            <a:pPr indent="508000" fontAlgn="auto">
              <a:lnSpc>
                <a:spcPct val="150000"/>
              </a:lnSpc>
              <a:extLst>
                <a:ext uri="{35155182-B16C-46BC-9424-99874614C6A1}">
                  <wpsdc:indentchars xmlns:wpsdc="http://www.wps.cn/officeDocument/2017/drawingmlCustomData" val="200" checksum="282533468"/>
                </a:ext>
              </a:extLst>
            </a:pPr>
            <a:r>
              <a:rPr lang="en-US" altLang="zh-CN" sz="2000" dirty="0"/>
              <a:t>《纲要》、《指南》和《规程》都从不同视角提出了相应的策略依据。例如：《纲要》在健康领域的内容与要求中强调指出：教师应“用幼儿感兴趣的方式发展基本动作，提高动作的协调性、灵活性。”显然，要践行“具身认知”视域下幼儿快乐体操活动，教师必须从前期准备、过程管理和后续性调整等环节潜心探究既符合幼儿快乐体操活动活动规律又切实可行的支持性举措，并作理性的梳理和提炼，逐渐形成相应的有效支持性策略，以保证体操活动不仅能被幼儿喜闻乐见，而且能真正实现让每个幼儿的身心都能得协调、和谐、健康到的发展，为他们的成长和发展打下良好的基础。</a:t>
            </a:r>
            <a:endParaRPr lang="en-US" altLang="zh-CN" sz="2000" dirty="0"/>
          </a:p>
        </p:txBody>
      </p:sp>
      <p:grpSp>
        <p:nvGrpSpPr>
          <p:cNvPr id="17" name="组合 16"/>
          <p:cNvGrpSpPr/>
          <p:nvPr/>
        </p:nvGrpSpPr>
        <p:grpSpPr>
          <a:xfrm>
            <a:off x="451502" y="346748"/>
            <a:ext cx="467216" cy="467385"/>
            <a:chOff x="3437020" y="3157655"/>
            <a:chExt cx="863676" cy="863988"/>
          </a:xfrm>
        </p:grpSpPr>
        <p:sp>
          <p:nvSpPr>
            <p:cNvPr id="18" name="椭圆 17"/>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19" name="组合 18"/>
            <p:cNvGrpSpPr/>
            <p:nvPr/>
          </p:nvGrpSpPr>
          <p:grpSpPr>
            <a:xfrm>
              <a:off x="3603967" y="3301679"/>
              <a:ext cx="519264" cy="531741"/>
              <a:chOff x="9901117" y="2870043"/>
              <a:chExt cx="1094967" cy="1121277"/>
            </a:xfrm>
          </p:grpSpPr>
          <p:sp>
            <p:nvSpPr>
              <p:cNvPr id="20"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1"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2"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3"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4"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sp>
        <p:nvSpPr>
          <p:cNvPr id="8" name="矩形 30"/>
          <p:cNvSpPr>
            <a:spLocks noChangeArrowheads="1"/>
          </p:cNvSpPr>
          <p:nvPr/>
        </p:nvSpPr>
        <p:spPr bwMode="auto">
          <a:xfrm>
            <a:off x="910590" y="310515"/>
            <a:ext cx="40652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理论假设</a:t>
            </a:r>
            <a:endParaRPr lang="zh-CN" altLang="en-US" dirty="0">
              <a:solidFill>
                <a:srgbClr val="325B7F"/>
              </a:solidFill>
              <a:latin typeface="+mn-lt"/>
              <a:ea typeface="+mn-ea"/>
              <a:cs typeface="+mn-ea"/>
              <a:sym typeface="+mn-lt"/>
            </a:endParaRPr>
          </a:p>
        </p:txBody>
      </p:sp>
    </p:spTree>
  </p:cSld>
  <p:clrMapOvr>
    <a:masterClrMapping/>
  </p:clrMapOvr>
  <p:transition spd="slow"/>
  <p:timing>
    <p:tnLst>
      <p:par>
        <p:cTn id="1" dur="indefinite" restart="never" nodeType="tmRoot"/>
      </p:par>
    </p:tnLst>
    <p:bldLst>
      <p:bldP spid="32" grpId="0"/>
      <p:bldP spid="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7"/>
          <p:cNvSpPr txBox="1"/>
          <p:nvPr/>
        </p:nvSpPr>
        <p:spPr>
          <a:xfrm>
            <a:off x="5240791" y="2820635"/>
            <a:ext cx="1248139" cy="131318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4265" b="1" dirty="0">
                <a:solidFill>
                  <a:schemeClr val="tx1">
                    <a:lumMod val="65000"/>
                    <a:lumOff val="35000"/>
                  </a:schemeClr>
                </a:solidFill>
                <a:latin typeface="+mn-lt"/>
                <a:ea typeface="+mn-ea"/>
                <a:cs typeface="+mn-ea"/>
                <a:sym typeface="+mn-lt"/>
              </a:rPr>
              <a:t>研究内容</a:t>
            </a:r>
            <a:endParaRPr lang="zh-CN" altLang="en-US" sz="4265" b="1" dirty="0">
              <a:solidFill>
                <a:schemeClr val="tx1">
                  <a:lumMod val="65000"/>
                  <a:lumOff val="35000"/>
                </a:schemeClr>
              </a:solidFill>
              <a:latin typeface="+mn-lt"/>
              <a:ea typeface="+mn-ea"/>
              <a:cs typeface="+mn-ea"/>
              <a:sym typeface="+mn-lt"/>
            </a:endParaRPr>
          </a:p>
        </p:txBody>
      </p:sp>
      <p:sp>
        <p:nvSpPr>
          <p:cNvPr id="14" name="TextBox 18"/>
          <p:cNvSpPr txBox="1"/>
          <p:nvPr/>
        </p:nvSpPr>
        <p:spPr>
          <a:xfrm>
            <a:off x="518795" y="1817370"/>
            <a:ext cx="3668395" cy="166179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sz="1800" dirty="0">
                <a:solidFill>
                  <a:schemeClr val="bg2">
                    <a:lumMod val="25000"/>
                  </a:schemeClr>
                </a:solidFill>
                <a:latin typeface="+mn-lt"/>
                <a:ea typeface="+mn-ea"/>
                <a:cs typeface="+mn-ea"/>
                <a:sym typeface="+mn-lt"/>
              </a:rPr>
              <a:t>设计调查问卷，了解家长、教师对快乐体操活动的相关观念和态度</a:t>
            </a:r>
            <a:r>
              <a:rPr lang="zh-CN" sz="1800" dirty="0">
                <a:solidFill>
                  <a:schemeClr val="bg2">
                    <a:lumMod val="25000"/>
                  </a:schemeClr>
                </a:solidFill>
                <a:latin typeface="+mn-lt"/>
                <a:ea typeface="+mn-ea"/>
                <a:cs typeface="+mn-ea"/>
                <a:sym typeface="+mn-lt"/>
              </a:rPr>
              <a:t>。</a:t>
            </a:r>
            <a:endParaRPr lang="zh-CN" sz="1800" dirty="0">
              <a:solidFill>
                <a:schemeClr val="bg2">
                  <a:lumMod val="25000"/>
                </a:schemeClr>
              </a:solidFill>
              <a:latin typeface="+mn-lt"/>
              <a:ea typeface="+mn-ea"/>
              <a:cs typeface="+mn-ea"/>
              <a:sym typeface="+mn-lt"/>
            </a:endParaRPr>
          </a:p>
          <a:p>
            <a:pPr>
              <a:lnSpc>
                <a:spcPct val="150000"/>
              </a:lnSpc>
            </a:pPr>
            <a:r>
              <a:rPr sz="1800" dirty="0">
                <a:solidFill>
                  <a:schemeClr val="bg2">
                    <a:lumMod val="25000"/>
                  </a:schemeClr>
                </a:solidFill>
                <a:latin typeface="+mn-lt"/>
                <a:ea typeface="+mn-ea"/>
                <a:cs typeface="+mn-ea"/>
                <a:sym typeface="+mn-lt"/>
              </a:rPr>
              <a:t>设计幼儿基本动作发展情况评估量表，了解幼儿基本运动技能发展情况</a:t>
            </a:r>
            <a:r>
              <a:rPr lang="zh-CN" sz="1800" dirty="0">
                <a:solidFill>
                  <a:schemeClr val="bg2">
                    <a:lumMod val="25000"/>
                  </a:schemeClr>
                </a:solidFill>
                <a:latin typeface="+mn-lt"/>
                <a:ea typeface="+mn-ea"/>
                <a:cs typeface="+mn-ea"/>
                <a:sym typeface="+mn-lt"/>
              </a:rPr>
              <a:t>。</a:t>
            </a:r>
            <a:endParaRPr lang="zh-CN" sz="1800" dirty="0">
              <a:solidFill>
                <a:schemeClr val="bg2">
                  <a:lumMod val="25000"/>
                </a:schemeClr>
              </a:solidFill>
              <a:latin typeface="+mn-lt"/>
              <a:ea typeface="+mn-ea"/>
              <a:cs typeface="+mn-ea"/>
              <a:sym typeface="+mn-lt"/>
            </a:endParaRPr>
          </a:p>
        </p:txBody>
      </p:sp>
      <p:sp>
        <p:nvSpPr>
          <p:cNvPr id="15" name="TextBox 19"/>
          <p:cNvSpPr txBox="1"/>
          <p:nvPr/>
        </p:nvSpPr>
        <p:spPr>
          <a:xfrm>
            <a:off x="7830185" y="1736725"/>
            <a:ext cx="3910965" cy="166179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bg2">
                    <a:lumMod val="25000"/>
                  </a:schemeClr>
                </a:solidFill>
                <a:latin typeface="+mn-lt"/>
                <a:ea typeface="+mn-ea"/>
                <a:cs typeface="+mn-ea"/>
                <a:sym typeface="+mn-lt"/>
              </a:rPr>
              <a:t>遵循幼儿身体发育和肌体发育，结合幼儿已有经验和兴趣爱好，在安全评估的基础上充分开发园内外各种可利用的场地、器材、设施、专业指导等资源</a:t>
            </a:r>
            <a:endParaRPr lang="zh-CN" altLang="en-US" sz="1800" dirty="0">
              <a:solidFill>
                <a:schemeClr val="bg2">
                  <a:lumMod val="25000"/>
                </a:schemeClr>
              </a:solidFill>
              <a:latin typeface="+mn-lt"/>
              <a:ea typeface="+mn-ea"/>
              <a:cs typeface="+mn-ea"/>
              <a:sym typeface="+mn-lt"/>
            </a:endParaRPr>
          </a:p>
        </p:txBody>
      </p:sp>
      <p:sp>
        <p:nvSpPr>
          <p:cNvPr id="16" name="TextBox 20"/>
          <p:cNvSpPr txBox="1"/>
          <p:nvPr/>
        </p:nvSpPr>
        <p:spPr>
          <a:xfrm>
            <a:off x="386715" y="4866640"/>
            <a:ext cx="4537710" cy="207708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tx1">
                    <a:lumMod val="85000"/>
                    <a:lumOff val="15000"/>
                  </a:schemeClr>
                </a:solidFill>
                <a:latin typeface="+mn-lt"/>
                <a:ea typeface="+mn-ea"/>
                <a:cs typeface="+mn-ea"/>
                <a:sym typeface="+mn-lt"/>
              </a:rPr>
              <a:t>从强调身心融合、重视亲历体认、搭建趣味性的教育教学情景、关注教育教学的互动生成等方面探索和积累开展幼儿快乐体操活动的可行性操作经验，分析提炼，形成有效的支持性策略。</a:t>
            </a:r>
            <a:endParaRPr lang="zh-CN" altLang="en-US" sz="1800" dirty="0">
              <a:solidFill>
                <a:schemeClr val="tx1">
                  <a:lumMod val="85000"/>
                  <a:lumOff val="15000"/>
                </a:schemeClr>
              </a:solidFill>
              <a:latin typeface="+mn-lt"/>
              <a:ea typeface="+mn-ea"/>
              <a:cs typeface="+mn-ea"/>
              <a:sym typeface="+mn-lt"/>
            </a:endParaRPr>
          </a:p>
        </p:txBody>
      </p:sp>
      <p:sp>
        <p:nvSpPr>
          <p:cNvPr id="17" name="TextBox 21"/>
          <p:cNvSpPr txBox="1"/>
          <p:nvPr/>
        </p:nvSpPr>
        <p:spPr>
          <a:xfrm>
            <a:off x="7907655" y="4866640"/>
            <a:ext cx="4057015" cy="166179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tx1">
                    <a:lumMod val="85000"/>
                    <a:lumOff val="15000"/>
                  </a:schemeClr>
                </a:solidFill>
                <a:latin typeface="+mn-lt"/>
                <a:ea typeface="+mn-ea"/>
                <a:cs typeface="+mn-ea"/>
                <a:sym typeface="+mn-lt"/>
              </a:rPr>
              <a:t>基于幼儿基本动作领域要点，积极开发、探究大中小不同年龄段幼儿快乐体操体育活动项目和内容</a:t>
            </a:r>
            <a:r>
              <a:rPr lang="en-US" altLang="zh-CN" sz="1800" dirty="0">
                <a:solidFill>
                  <a:schemeClr val="tx1">
                    <a:lumMod val="85000"/>
                    <a:lumOff val="15000"/>
                  </a:schemeClr>
                </a:solidFill>
                <a:latin typeface="+mn-lt"/>
                <a:ea typeface="+mn-ea"/>
                <a:cs typeface="+mn-ea"/>
                <a:sym typeface="+mn-lt"/>
              </a:rPr>
              <a:t>;</a:t>
            </a:r>
            <a:r>
              <a:rPr lang="zh-CN" altLang="en-US" sz="1800" dirty="0">
                <a:solidFill>
                  <a:schemeClr val="tx1">
                    <a:lumMod val="85000"/>
                    <a:lumOff val="15000"/>
                  </a:schemeClr>
                </a:solidFill>
                <a:latin typeface="+mn-lt"/>
                <a:ea typeface="+mn-ea"/>
                <a:cs typeface="+mn-ea"/>
                <a:sym typeface="+mn-lt"/>
              </a:rPr>
              <a:t>鼓励幼儿大胆创造，探究快乐体操各种变化组合及创新活动</a:t>
            </a:r>
            <a:endParaRPr lang="zh-CN" altLang="en-US" sz="1800" dirty="0">
              <a:solidFill>
                <a:schemeClr val="tx1">
                  <a:lumMod val="85000"/>
                  <a:lumOff val="15000"/>
                </a:schemeClr>
              </a:solidFill>
              <a:latin typeface="+mn-lt"/>
              <a:ea typeface="+mn-ea"/>
              <a:cs typeface="+mn-ea"/>
              <a:sym typeface="+mn-lt"/>
            </a:endParaRPr>
          </a:p>
        </p:txBody>
      </p:sp>
      <p:grpSp>
        <p:nvGrpSpPr>
          <p:cNvPr id="18" name="组合 17"/>
          <p:cNvGrpSpPr/>
          <p:nvPr/>
        </p:nvGrpSpPr>
        <p:grpSpPr>
          <a:xfrm>
            <a:off x="4204548" y="1817546"/>
            <a:ext cx="3323167" cy="3335868"/>
            <a:chOff x="3325813" y="1973262"/>
            <a:chExt cx="2492375" cy="2501901"/>
          </a:xfrm>
        </p:grpSpPr>
        <p:sp>
          <p:nvSpPr>
            <p:cNvPr id="19" name="Freeform 5"/>
            <p:cNvSpPr/>
            <p:nvPr/>
          </p:nvSpPr>
          <p:spPr bwMode="auto">
            <a:xfrm>
              <a:off x="3325813" y="3276600"/>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solidFill>
              <a:srgbClr val="046689"/>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0" name="Freeform 6"/>
            <p:cNvSpPr/>
            <p:nvPr/>
          </p:nvSpPr>
          <p:spPr bwMode="auto">
            <a:xfrm>
              <a:off x="3325813" y="1973262"/>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solidFill>
              <a:srgbClr val="009999"/>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1" name="Freeform 7"/>
            <p:cNvSpPr/>
            <p:nvPr/>
          </p:nvSpPr>
          <p:spPr bwMode="auto">
            <a:xfrm>
              <a:off x="4624388" y="3276600"/>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solidFill>
              <a:srgbClr val="009999"/>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2" name="Freeform 8"/>
            <p:cNvSpPr/>
            <p:nvPr/>
          </p:nvSpPr>
          <p:spPr bwMode="auto">
            <a:xfrm>
              <a:off x="4624388" y="1973262"/>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rgbClr val="046689"/>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3" name="TextBox 50"/>
            <p:cNvSpPr txBox="1"/>
            <p:nvPr/>
          </p:nvSpPr>
          <p:spPr>
            <a:xfrm rot="19080000">
              <a:off x="3365817" y="2487136"/>
              <a:ext cx="1281113" cy="338137"/>
            </a:xfrm>
            <a:prstGeom prst="rect">
              <a:avLst/>
            </a:prstGeom>
            <a:noFill/>
          </p:spPr>
          <p:txBody>
            <a:bodyPr wrap="square" lIns="0" tIns="0" rIns="0" bIns="0" rtlCol="0">
              <a:prstTxWarp prst="textArchUp">
                <a:avLst/>
              </a:prstTxWarp>
              <a:spAutoFit/>
            </a:bodyPr>
            <a:lstStyle/>
            <a:p>
              <a:pPr algn="ctr"/>
              <a:r>
                <a:rPr lang="zh-CN" altLang="en-US" b="1" dirty="0">
                  <a:solidFill>
                    <a:schemeClr val="bg1"/>
                  </a:solidFill>
                  <a:latin typeface="黑体" charset="0"/>
                  <a:ea typeface="黑体" charset="0"/>
                  <a:cs typeface="+mn-ea"/>
                  <a:sym typeface="+mn-lt"/>
                </a:rPr>
                <a:t>子课题一</a:t>
              </a:r>
              <a:endParaRPr lang="zh-CN" altLang="en-US" b="1" dirty="0">
                <a:solidFill>
                  <a:schemeClr val="bg1"/>
                </a:solidFill>
                <a:latin typeface="黑体" charset="0"/>
                <a:ea typeface="黑体" charset="0"/>
                <a:cs typeface="+mn-ea"/>
                <a:sym typeface="+mn-lt"/>
              </a:endParaRPr>
            </a:p>
          </p:txBody>
        </p:sp>
      </p:grpSp>
      <p:sp>
        <p:nvSpPr>
          <p:cNvPr id="3" name="TextBox 50"/>
          <p:cNvSpPr txBox="1"/>
          <p:nvPr/>
        </p:nvSpPr>
        <p:spPr>
          <a:xfrm rot="3300000">
            <a:off x="5752042" y="2530651"/>
            <a:ext cx="1708151" cy="450849"/>
          </a:xfrm>
          <a:prstGeom prst="rect">
            <a:avLst/>
          </a:prstGeom>
          <a:noFill/>
        </p:spPr>
        <p:txBody>
          <a:bodyPr wrap="square" lIns="0" tIns="0" rIns="0" bIns="0" rtlCol="0">
            <a:prstTxWarp prst="textArchUp">
              <a:avLst/>
            </a:prstTxWarp>
            <a:spAutoFit/>
          </a:bodyPr>
          <a:lstStyle/>
          <a:p>
            <a:pPr algn="ctr"/>
            <a:r>
              <a:rPr lang="zh-CN" altLang="en-US" b="1" dirty="0">
                <a:solidFill>
                  <a:schemeClr val="bg1"/>
                </a:solidFill>
                <a:latin typeface="黑体" charset="0"/>
                <a:ea typeface="黑体" charset="0"/>
                <a:cs typeface="+mn-ea"/>
                <a:sym typeface="+mn-lt"/>
              </a:rPr>
              <a:t>子课题二</a:t>
            </a:r>
            <a:endParaRPr lang="zh-CN" altLang="en-US" b="1" dirty="0">
              <a:solidFill>
                <a:schemeClr val="bg1"/>
              </a:solidFill>
              <a:latin typeface="黑体" charset="0"/>
              <a:ea typeface="黑体" charset="0"/>
              <a:cs typeface="+mn-ea"/>
              <a:sym typeface="+mn-lt"/>
            </a:endParaRPr>
          </a:p>
        </p:txBody>
      </p:sp>
      <p:sp>
        <p:nvSpPr>
          <p:cNvPr id="7" name="TextBox 50"/>
          <p:cNvSpPr txBox="1"/>
          <p:nvPr/>
        </p:nvSpPr>
        <p:spPr>
          <a:xfrm rot="19080000">
            <a:off x="5816177" y="4078781"/>
            <a:ext cx="1708151" cy="450849"/>
          </a:xfrm>
          <a:prstGeom prst="rect">
            <a:avLst/>
          </a:prstGeom>
          <a:noFill/>
        </p:spPr>
        <p:txBody>
          <a:bodyPr wrap="square" lIns="0" tIns="0" rIns="0" bIns="0" rtlCol="0">
            <a:prstTxWarp prst="textArchDown">
              <a:avLst/>
            </a:prstTxWarp>
            <a:spAutoFit/>
          </a:bodyPr>
          <a:lstStyle/>
          <a:p>
            <a:pPr algn="ctr"/>
            <a:r>
              <a:rPr lang="zh-CN" altLang="en-US" b="1" dirty="0">
                <a:solidFill>
                  <a:schemeClr val="bg1"/>
                </a:solidFill>
                <a:latin typeface="黑体" charset="0"/>
                <a:ea typeface="黑体" charset="0"/>
                <a:cs typeface="+mn-ea"/>
                <a:sym typeface="+mn-lt"/>
              </a:rPr>
              <a:t>子课题三</a:t>
            </a:r>
            <a:endParaRPr lang="zh-CN" altLang="en-US" b="1" dirty="0">
              <a:solidFill>
                <a:schemeClr val="bg1"/>
              </a:solidFill>
              <a:latin typeface="黑体" charset="0"/>
              <a:ea typeface="黑体" charset="0"/>
              <a:cs typeface="+mn-ea"/>
              <a:sym typeface="+mn-lt"/>
            </a:endParaRPr>
          </a:p>
        </p:txBody>
      </p:sp>
      <p:sp>
        <p:nvSpPr>
          <p:cNvPr id="8" name="TextBox 50"/>
          <p:cNvSpPr txBox="1"/>
          <p:nvPr/>
        </p:nvSpPr>
        <p:spPr>
          <a:xfrm rot="3240000">
            <a:off x="4273762" y="4087036"/>
            <a:ext cx="1708151" cy="450849"/>
          </a:xfrm>
          <a:prstGeom prst="rect">
            <a:avLst/>
          </a:prstGeom>
          <a:noFill/>
        </p:spPr>
        <p:txBody>
          <a:bodyPr wrap="square" lIns="0" tIns="0" rIns="0" bIns="0" rtlCol="0">
            <a:prstTxWarp prst="textArchDown">
              <a:avLst/>
            </a:prstTxWarp>
            <a:spAutoFit/>
          </a:bodyPr>
          <a:lstStyle/>
          <a:p>
            <a:pPr algn="ctr"/>
            <a:r>
              <a:rPr lang="zh-CN" altLang="en-US" b="1" dirty="0">
                <a:solidFill>
                  <a:schemeClr val="bg1"/>
                </a:solidFill>
                <a:latin typeface="黑体" charset="0"/>
                <a:ea typeface="黑体" charset="0"/>
                <a:cs typeface="+mn-ea"/>
                <a:sym typeface="+mn-lt"/>
              </a:rPr>
              <a:t>子课题四</a:t>
            </a:r>
            <a:endParaRPr lang="zh-CN" altLang="en-US" b="1" dirty="0">
              <a:solidFill>
                <a:schemeClr val="bg1"/>
              </a:solidFill>
              <a:latin typeface="黑体" charset="0"/>
              <a:ea typeface="黑体" charset="0"/>
              <a:cs typeface="+mn-ea"/>
              <a:sym typeface="+mn-lt"/>
            </a:endParaRPr>
          </a:p>
        </p:txBody>
      </p:sp>
      <p:grpSp>
        <p:nvGrpSpPr>
          <p:cNvPr id="76" name="组合 75"/>
          <p:cNvGrpSpPr/>
          <p:nvPr/>
        </p:nvGrpSpPr>
        <p:grpSpPr>
          <a:xfrm>
            <a:off x="224790" y="953770"/>
            <a:ext cx="5769610" cy="835660"/>
            <a:chOff x="438" y="1838"/>
            <a:chExt cx="9086" cy="1316"/>
          </a:xfrm>
        </p:grpSpPr>
        <p:sp>
          <p:nvSpPr>
            <p:cNvPr id="9" name="文本框 8"/>
            <p:cNvSpPr txBox="1"/>
            <p:nvPr/>
          </p:nvSpPr>
          <p:spPr>
            <a:xfrm>
              <a:off x="1513" y="2211"/>
              <a:ext cx="8011" cy="677"/>
            </a:xfrm>
            <a:prstGeom prst="rect">
              <a:avLst/>
            </a:prstGeom>
            <a:noFill/>
          </p:spPr>
          <p:txBody>
            <a:bodyPr wrap="square" rtlCol="0">
              <a:spAutoFit/>
            </a:bodyPr>
            <a:lstStyle/>
            <a:p>
              <a:r>
                <a:rPr lang="zh-CN" altLang="en-US" sz="2200" b="1"/>
                <a:t>幼儿快乐体操活动开展现状的调查研究</a:t>
              </a:r>
              <a:endParaRPr lang="zh-CN" altLang="en-US" sz="2200" b="1"/>
            </a:p>
          </p:txBody>
        </p:sp>
        <p:grpSp>
          <p:nvGrpSpPr>
            <p:cNvPr id="56" name="组合 55"/>
            <p:cNvGrpSpPr/>
            <p:nvPr/>
          </p:nvGrpSpPr>
          <p:grpSpPr>
            <a:xfrm>
              <a:off x="438" y="1838"/>
              <a:ext cx="1100" cy="1316"/>
              <a:chOff x="863" y="2079"/>
              <a:chExt cx="1100" cy="1316"/>
            </a:xfrm>
          </p:grpSpPr>
          <p:grpSp>
            <p:nvGrpSpPr>
              <p:cNvPr id="10" name="组合 9"/>
              <p:cNvGrpSpPr/>
              <p:nvPr/>
            </p:nvGrpSpPr>
            <p:grpSpPr>
              <a:xfrm rot="11700000">
                <a:off x="863" y="2079"/>
                <a:ext cx="1101" cy="1316"/>
                <a:chOff x="-1196" y="1948"/>
                <a:chExt cx="5073" cy="6400"/>
              </a:xfrm>
            </p:grpSpPr>
            <p:grpSp>
              <p:nvGrpSpPr>
                <p:cNvPr id="11" name="组合 10"/>
                <p:cNvGrpSpPr/>
                <p:nvPr/>
              </p:nvGrpSpPr>
              <p:grpSpPr>
                <a:xfrm>
                  <a:off x="-153" y="1948"/>
                  <a:ext cx="4031" cy="6400"/>
                  <a:chOff x="1022470" y="1481251"/>
                  <a:chExt cx="2066102" cy="4063749"/>
                </a:xfrm>
              </p:grpSpPr>
              <p:sp>
                <p:nvSpPr>
                  <p:cNvPr id="12" name="任意多边形: 形状 185"/>
                  <p:cNvSpPr/>
                  <p:nvPr/>
                </p:nvSpPr>
                <p:spPr>
                  <a:xfrm rot="16200000">
                    <a:off x="64703" y="2439018"/>
                    <a:ext cx="3981636" cy="2066102"/>
                  </a:xfrm>
                  <a:custGeom>
                    <a:avLst/>
                    <a:gdLst>
                      <a:gd name="connsiteX0" fmla="*/ 0 w 3968423"/>
                      <a:gd name="connsiteY0" fmla="*/ 0 h 1933574"/>
                      <a:gd name="connsiteX1" fmla="*/ 3968423 w 3968423"/>
                      <a:gd name="connsiteY1" fmla="*/ 0 h 1933574"/>
                      <a:gd name="connsiteX2" fmla="*/ 3946431 w 3968423"/>
                      <a:gd name="connsiteY2" fmla="*/ 161996 h 1933574"/>
                      <a:gd name="connsiteX3" fmla="*/ 1984212 w 3968423"/>
                      <a:gd name="connsiteY3" fmla="*/ 1933574 h 1933574"/>
                      <a:gd name="connsiteX4" fmla="*/ 21992 w 3968423"/>
                      <a:gd name="connsiteY4" fmla="*/ 161996 h 1933574"/>
                      <a:gd name="connsiteX0-1" fmla="*/ 0 w 3968423"/>
                      <a:gd name="connsiteY0-2" fmla="*/ 19051 h 1952625"/>
                      <a:gd name="connsiteX1-3" fmla="*/ 304945 w 3968423"/>
                      <a:gd name="connsiteY1-4" fmla="*/ 0 h 1952625"/>
                      <a:gd name="connsiteX2-5" fmla="*/ 3968423 w 3968423"/>
                      <a:gd name="connsiteY2-6" fmla="*/ 19051 h 1952625"/>
                      <a:gd name="connsiteX3-7" fmla="*/ 3946431 w 3968423"/>
                      <a:gd name="connsiteY3-8" fmla="*/ 181047 h 1952625"/>
                      <a:gd name="connsiteX4-9" fmla="*/ 1984212 w 3968423"/>
                      <a:gd name="connsiteY4-10" fmla="*/ 1952625 h 1952625"/>
                      <a:gd name="connsiteX5" fmla="*/ 21992 w 3968423"/>
                      <a:gd name="connsiteY5" fmla="*/ 181047 h 1952625"/>
                      <a:gd name="connsiteX6" fmla="*/ 0 w 3968423"/>
                      <a:gd name="connsiteY6" fmla="*/ 19051 h 1952625"/>
                      <a:gd name="connsiteX0-11" fmla="*/ 0 w 3968423"/>
                      <a:gd name="connsiteY0-12" fmla="*/ 0 h 1933574"/>
                      <a:gd name="connsiteX1-13" fmla="*/ 3968423 w 3968423"/>
                      <a:gd name="connsiteY1-14" fmla="*/ 0 h 1933574"/>
                      <a:gd name="connsiteX2-15" fmla="*/ 3946431 w 3968423"/>
                      <a:gd name="connsiteY2-16" fmla="*/ 161996 h 1933574"/>
                      <a:gd name="connsiteX3-17" fmla="*/ 1984212 w 3968423"/>
                      <a:gd name="connsiteY3-18" fmla="*/ 1933574 h 1933574"/>
                      <a:gd name="connsiteX4-19" fmla="*/ 21992 w 3968423"/>
                      <a:gd name="connsiteY4-20" fmla="*/ 161996 h 1933574"/>
                      <a:gd name="connsiteX5-21" fmla="*/ 0 w 3968423"/>
                      <a:gd name="connsiteY5-22" fmla="*/ 0 h 1933574"/>
                      <a:gd name="connsiteX0-23" fmla="*/ 0 w 3968423"/>
                      <a:gd name="connsiteY0-24" fmla="*/ 14289 h 1947863"/>
                      <a:gd name="connsiteX1-25" fmla="*/ 328757 w 3968423"/>
                      <a:gd name="connsiteY1-26" fmla="*/ 0 h 1947863"/>
                      <a:gd name="connsiteX2-27" fmla="*/ 3968423 w 3968423"/>
                      <a:gd name="connsiteY2-28" fmla="*/ 14289 h 1947863"/>
                      <a:gd name="connsiteX3-29" fmla="*/ 3946431 w 3968423"/>
                      <a:gd name="connsiteY3-30" fmla="*/ 176285 h 1947863"/>
                      <a:gd name="connsiteX4-31" fmla="*/ 1984212 w 3968423"/>
                      <a:gd name="connsiteY4-32" fmla="*/ 1947863 h 1947863"/>
                      <a:gd name="connsiteX5-33" fmla="*/ 21992 w 3968423"/>
                      <a:gd name="connsiteY5-34" fmla="*/ 176285 h 1947863"/>
                      <a:gd name="connsiteX6-35" fmla="*/ 0 w 3968423"/>
                      <a:gd name="connsiteY6-36" fmla="*/ 14289 h 1947863"/>
                      <a:gd name="connsiteX0-37" fmla="*/ 328757 w 3968423"/>
                      <a:gd name="connsiteY0-38" fmla="*/ 0 h 1947863"/>
                      <a:gd name="connsiteX1-39" fmla="*/ 3968423 w 3968423"/>
                      <a:gd name="connsiteY1-40" fmla="*/ 14289 h 1947863"/>
                      <a:gd name="connsiteX2-41" fmla="*/ 3946431 w 3968423"/>
                      <a:gd name="connsiteY2-42" fmla="*/ 176285 h 1947863"/>
                      <a:gd name="connsiteX3-43" fmla="*/ 1984212 w 3968423"/>
                      <a:gd name="connsiteY3-44" fmla="*/ 1947863 h 1947863"/>
                      <a:gd name="connsiteX4-45" fmla="*/ 21992 w 3968423"/>
                      <a:gd name="connsiteY4-46" fmla="*/ 176285 h 1947863"/>
                      <a:gd name="connsiteX5-47" fmla="*/ 0 w 3968423"/>
                      <a:gd name="connsiteY5-48" fmla="*/ 14289 h 1947863"/>
                      <a:gd name="connsiteX6-49" fmla="*/ 420197 w 3968423"/>
                      <a:gd name="connsiteY6-50" fmla="*/ 91440 h 1947863"/>
                      <a:gd name="connsiteX0-51" fmla="*/ 328757 w 3968423"/>
                      <a:gd name="connsiteY0-52" fmla="*/ 0 h 1947863"/>
                      <a:gd name="connsiteX1-53" fmla="*/ 3968423 w 3968423"/>
                      <a:gd name="connsiteY1-54" fmla="*/ 14289 h 1947863"/>
                      <a:gd name="connsiteX2-55" fmla="*/ 3946431 w 3968423"/>
                      <a:gd name="connsiteY2-56" fmla="*/ 176285 h 1947863"/>
                      <a:gd name="connsiteX3-57" fmla="*/ 1984212 w 3968423"/>
                      <a:gd name="connsiteY3-58" fmla="*/ 1947863 h 1947863"/>
                      <a:gd name="connsiteX4-59" fmla="*/ 21992 w 3968423"/>
                      <a:gd name="connsiteY4-60" fmla="*/ 176285 h 1947863"/>
                      <a:gd name="connsiteX5-61" fmla="*/ 0 w 3968423"/>
                      <a:gd name="connsiteY5-62" fmla="*/ 14289 h 1947863"/>
                      <a:gd name="connsiteX0-63" fmla="*/ 3968423 w 3968423"/>
                      <a:gd name="connsiteY0-64" fmla="*/ 0 h 1933574"/>
                      <a:gd name="connsiteX1-65" fmla="*/ 3946431 w 3968423"/>
                      <a:gd name="connsiteY1-66" fmla="*/ 161996 h 1933574"/>
                      <a:gd name="connsiteX2-67" fmla="*/ 1984212 w 3968423"/>
                      <a:gd name="connsiteY2-68" fmla="*/ 1933574 h 1933574"/>
                      <a:gd name="connsiteX3-69" fmla="*/ 21992 w 3968423"/>
                      <a:gd name="connsiteY3-70" fmla="*/ 161996 h 1933574"/>
                      <a:gd name="connsiteX4-71" fmla="*/ 0 w 3968423"/>
                      <a:gd name="connsiteY4-72" fmla="*/ 0 h 193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68423" h="1933574">
                        <a:moveTo>
                          <a:pt x="3968423" y="0"/>
                        </a:moveTo>
                        <a:lnTo>
                          <a:pt x="3946431" y="161996"/>
                        </a:lnTo>
                        <a:cubicBezTo>
                          <a:pt x="3764638" y="1172055"/>
                          <a:pt x="2955217" y="1933574"/>
                          <a:pt x="1984212" y="1933574"/>
                        </a:cubicBezTo>
                        <a:cubicBezTo>
                          <a:pt x="1013203" y="1933574"/>
                          <a:pt x="203783" y="1172055"/>
                          <a:pt x="21992" y="161996"/>
                        </a:cubicBez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186"/>
                  <p:cNvSpPr/>
                  <p:nvPr/>
                </p:nvSpPr>
                <p:spPr>
                  <a:xfrm rot="16200000">
                    <a:off x="101594" y="2669337"/>
                    <a:ext cx="3914225" cy="1837102"/>
                  </a:xfrm>
                  <a:custGeom>
                    <a:avLst/>
                    <a:gdLst>
                      <a:gd name="connsiteX0" fmla="*/ 0 w 3901235"/>
                      <a:gd name="connsiteY0" fmla="*/ 0 h 1719263"/>
                      <a:gd name="connsiteX1" fmla="*/ 3901235 w 3901235"/>
                      <a:gd name="connsiteY1" fmla="*/ 0 h 1719263"/>
                      <a:gd name="connsiteX2" fmla="*/ 3871510 w 3901235"/>
                      <a:gd name="connsiteY2" fmla="*/ 134033 h 1719263"/>
                      <a:gd name="connsiteX3" fmla="*/ 1950618 w 3901235"/>
                      <a:gd name="connsiteY3" fmla="*/ 1719263 h 1719263"/>
                      <a:gd name="connsiteX4" fmla="*/ 29725 w 3901235"/>
                      <a:gd name="connsiteY4" fmla="*/ 134033 h 1719263"/>
                      <a:gd name="connsiteX0-1" fmla="*/ 0 w 3901235"/>
                      <a:gd name="connsiteY0-2" fmla="*/ 4764 h 1724027"/>
                      <a:gd name="connsiteX1-3" fmla="*/ 971439 w 3901235"/>
                      <a:gd name="connsiteY1-4" fmla="*/ 0 h 1724027"/>
                      <a:gd name="connsiteX2-5" fmla="*/ 3901235 w 3901235"/>
                      <a:gd name="connsiteY2-6" fmla="*/ 4764 h 1724027"/>
                      <a:gd name="connsiteX3-7" fmla="*/ 3871510 w 3901235"/>
                      <a:gd name="connsiteY3-8" fmla="*/ 138797 h 1724027"/>
                      <a:gd name="connsiteX4-9" fmla="*/ 1950618 w 3901235"/>
                      <a:gd name="connsiteY4-10" fmla="*/ 1724027 h 1724027"/>
                      <a:gd name="connsiteX5" fmla="*/ 29725 w 3901235"/>
                      <a:gd name="connsiteY5" fmla="*/ 138797 h 1724027"/>
                      <a:gd name="connsiteX6" fmla="*/ 0 w 3901235"/>
                      <a:gd name="connsiteY6" fmla="*/ 4764 h 1724027"/>
                      <a:gd name="connsiteX0-11" fmla="*/ 971439 w 3901235"/>
                      <a:gd name="connsiteY0-12" fmla="*/ 0 h 1724027"/>
                      <a:gd name="connsiteX1-13" fmla="*/ 3901235 w 3901235"/>
                      <a:gd name="connsiteY1-14" fmla="*/ 4764 h 1724027"/>
                      <a:gd name="connsiteX2-15" fmla="*/ 3871510 w 3901235"/>
                      <a:gd name="connsiteY2-16" fmla="*/ 138797 h 1724027"/>
                      <a:gd name="connsiteX3-17" fmla="*/ 1950618 w 3901235"/>
                      <a:gd name="connsiteY3-18" fmla="*/ 1724027 h 1724027"/>
                      <a:gd name="connsiteX4-19" fmla="*/ 29725 w 3901235"/>
                      <a:gd name="connsiteY4-20" fmla="*/ 138797 h 1724027"/>
                      <a:gd name="connsiteX5-21" fmla="*/ 0 w 3901235"/>
                      <a:gd name="connsiteY5-22" fmla="*/ 4764 h 1724027"/>
                      <a:gd name="connsiteX6-23" fmla="*/ 1062879 w 3901235"/>
                      <a:gd name="connsiteY6-24" fmla="*/ 91440 h 1724027"/>
                      <a:gd name="connsiteX0-25" fmla="*/ 971439 w 3901235"/>
                      <a:gd name="connsiteY0-26" fmla="*/ 0 h 1724027"/>
                      <a:gd name="connsiteX1-27" fmla="*/ 3901235 w 3901235"/>
                      <a:gd name="connsiteY1-28" fmla="*/ 4764 h 1724027"/>
                      <a:gd name="connsiteX2-29" fmla="*/ 3871510 w 3901235"/>
                      <a:gd name="connsiteY2-30" fmla="*/ 138797 h 1724027"/>
                      <a:gd name="connsiteX3-31" fmla="*/ 1950618 w 3901235"/>
                      <a:gd name="connsiteY3-32" fmla="*/ 1724027 h 1724027"/>
                      <a:gd name="connsiteX4-33" fmla="*/ 29725 w 3901235"/>
                      <a:gd name="connsiteY4-34" fmla="*/ 138797 h 1724027"/>
                      <a:gd name="connsiteX5-35" fmla="*/ 0 w 3901235"/>
                      <a:gd name="connsiteY5-36" fmla="*/ 4764 h 1724027"/>
                      <a:gd name="connsiteX0-37" fmla="*/ 3901235 w 3901235"/>
                      <a:gd name="connsiteY0-38" fmla="*/ 0 h 1719263"/>
                      <a:gd name="connsiteX1-39" fmla="*/ 3871510 w 3901235"/>
                      <a:gd name="connsiteY1-40" fmla="*/ 134033 h 1719263"/>
                      <a:gd name="connsiteX2-41" fmla="*/ 1950618 w 3901235"/>
                      <a:gd name="connsiteY2-42" fmla="*/ 1719263 h 1719263"/>
                      <a:gd name="connsiteX3-43" fmla="*/ 29725 w 3901235"/>
                      <a:gd name="connsiteY3-44" fmla="*/ 134033 h 1719263"/>
                      <a:gd name="connsiteX4-45" fmla="*/ 0 w 3901235"/>
                      <a:gd name="connsiteY4-46" fmla="*/ 0 h 17192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01235" h="1719263">
                        <a:moveTo>
                          <a:pt x="3901235" y="0"/>
                        </a:moveTo>
                        <a:lnTo>
                          <a:pt x="3871510" y="134033"/>
                        </a:lnTo>
                        <a:cubicBezTo>
                          <a:pt x="3629235" y="1049959"/>
                          <a:pt x="2860935" y="1719263"/>
                          <a:pt x="1950618" y="1719263"/>
                        </a:cubicBezTo>
                        <a:cubicBezTo>
                          <a:pt x="1040298" y="1719263"/>
                          <a:pt x="271998" y="1049959"/>
                          <a:pt x="29725" y="134033"/>
                        </a:cubicBezTo>
                        <a:lnTo>
                          <a:pt x="0" y="0"/>
                        </a:lnTo>
                      </a:path>
                    </a:pathLst>
                  </a:cu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8" name="椭圆 27"/>
                <p:cNvSpPr/>
                <p:nvPr/>
              </p:nvSpPr>
              <p:spPr>
                <a:xfrm>
                  <a:off x="-1196" y="2969"/>
                  <a:ext cx="4687" cy="4687"/>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1117" y="2432"/>
                <a:ext cx="837" cy="580"/>
              </a:xfrm>
              <a:prstGeom prst="rect">
                <a:avLst/>
              </a:prstGeom>
              <a:noFill/>
            </p:spPr>
            <p:txBody>
              <a:bodyPr wrap="square" rtlCol="0">
                <a:spAutoFit/>
              </a:bodyPr>
              <a:lstStyle/>
              <a:p>
                <a:r>
                  <a:rPr lang="en-US" altLang="zh-CN" b="1">
                    <a:solidFill>
                      <a:schemeClr val="bg1"/>
                    </a:solidFill>
                  </a:rPr>
                  <a:t>01</a:t>
                </a:r>
                <a:endParaRPr lang="en-US" altLang="zh-CN" b="1">
                  <a:solidFill>
                    <a:schemeClr val="bg1"/>
                  </a:solidFill>
                </a:endParaRPr>
              </a:p>
            </p:txBody>
          </p:sp>
        </p:grpSp>
      </p:grpSp>
      <p:grpSp>
        <p:nvGrpSpPr>
          <p:cNvPr id="77" name="组合 76"/>
          <p:cNvGrpSpPr/>
          <p:nvPr/>
        </p:nvGrpSpPr>
        <p:grpSpPr>
          <a:xfrm>
            <a:off x="7024370" y="1040765"/>
            <a:ext cx="5201285" cy="800100"/>
            <a:chOff x="11146" y="1975"/>
            <a:chExt cx="8191" cy="1260"/>
          </a:xfrm>
        </p:grpSpPr>
        <p:grpSp>
          <p:nvGrpSpPr>
            <p:cNvPr id="64" name="组合 63"/>
            <p:cNvGrpSpPr/>
            <p:nvPr/>
          </p:nvGrpSpPr>
          <p:grpSpPr>
            <a:xfrm>
              <a:off x="11146" y="1975"/>
              <a:ext cx="1129" cy="1260"/>
              <a:chOff x="11304" y="2067"/>
              <a:chExt cx="1180" cy="1316"/>
            </a:xfrm>
          </p:grpSpPr>
          <p:grpSp>
            <p:nvGrpSpPr>
              <p:cNvPr id="50" name="组合 49"/>
              <p:cNvGrpSpPr/>
              <p:nvPr/>
            </p:nvGrpSpPr>
            <p:grpSpPr>
              <a:xfrm rot="11700000">
                <a:off x="11304" y="2067"/>
                <a:ext cx="1101" cy="1316"/>
                <a:chOff x="-1196" y="1948"/>
                <a:chExt cx="5073" cy="6400"/>
              </a:xfrm>
            </p:grpSpPr>
            <p:grpSp>
              <p:nvGrpSpPr>
                <p:cNvPr id="51" name="组合 50"/>
                <p:cNvGrpSpPr/>
                <p:nvPr/>
              </p:nvGrpSpPr>
              <p:grpSpPr>
                <a:xfrm>
                  <a:off x="-153" y="1948"/>
                  <a:ext cx="4031" cy="6400"/>
                  <a:chOff x="1022470" y="1481251"/>
                  <a:chExt cx="2066102" cy="4063749"/>
                </a:xfrm>
              </p:grpSpPr>
              <p:sp>
                <p:nvSpPr>
                  <p:cNvPr id="52" name="任意多边形: 形状 185"/>
                  <p:cNvSpPr/>
                  <p:nvPr/>
                </p:nvSpPr>
                <p:spPr>
                  <a:xfrm rot="16200000">
                    <a:off x="64703" y="2439018"/>
                    <a:ext cx="3981636" cy="2066102"/>
                  </a:xfrm>
                  <a:custGeom>
                    <a:avLst/>
                    <a:gdLst>
                      <a:gd name="connsiteX0" fmla="*/ 0 w 3968423"/>
                      <a:gd name="connsiteY0" fmla="*/ 0 h 1933574"/>
                      <a:gd name="connsiteX1" fmla="*/ 3968423 w 3968423"/>
                      <a:gd name="connsiteY1" fmla="*/ 0 h 1933574"/>
                      <a:gd name="connsiteX2" fmla="*/ 3946431 w 3968423"/>
                      <a:gd name="connsiteY2" fmla="*/ 161996 h 1933574"/>
                      <a:gd name="connsiteX3" fmla="*/ 1984212 w 3968423"/>
                      <a:gd name="connsiteY3" fmla="*/ 1933574 h 1933574"/>
                      <a:gd name="connsiteX4" fmla="*/ 21992 w 3968423"/>
                      <a:gd name="connsiteY4" fmla="*/ 161996 h 1933574"/>
                      <a:gd name="connsiteX0-1" fmla="*/ 0 w 3968423"/>
                      <a:gd name="connsiteY0-2" fmla="*/ 19051 h 1952625"/>
                      <a:gd name="connsiteX1-3" fmla="*/ 304945 w 3968423"/>
                      <a:gd name="connsiteY1-4" fmla="*/ 0 h 1952625"/>
                      <a:gd name="connsiteX2-5" fmla="*/ 3968423 w 3968423"/>
                      <a:gd name="connsiteY2-6" fmla="*/ 19051 h 1952625"/>
                      <a:gd name="connsiteX3-7" fmla="*/ 3946431 w 3968423"/>
                      <a:gd name="connsiteY3-8" fmla="*/ 181047 h 1952625"/>
                      <a:gd name="connsiteX4-9" fmla="*/ 1984212 w 3968423"/>
                      <a:gd name="connsiteY4-10" fmla="*/ 1952625 h 1952625"/>
                      <a:gd name="connsiteX5" fmla="*/ 21992 w 3968423"/>
                      <a:gd name="connsiteY5" fmla="*/ 181047 h 1952625"/>
                      <a:gd name="connsiteX6" fmla="*/ 0 w 3968423"/>
                      <a:gd name="connsiteY6" fmla="*/ 19051 h 1952625"/>
                      <a:gd name="connsiteX0-11" fmla="*/ 0 w 3968423"/>
                      <a:gd name="connsiteY0-12" fmla="*/ 0 h 1933574"/>
                      <a:gd name="connsiteX1-13" fmla="*/ 3968423 w 3968423"/>
                      <a:gd name="connsiteY1-14" fmla="*/ 0 h 1933574"/>
                      <a:gd name="connsiteX2-15" fmla="*/ 3946431 w 3968423"/>
                      <a:gd name="connsiteY2-16" fmla="*/ 161996 h 1933574"/>
                      <a:gd name="connsiteX3-17" fmla="*/ 1984212 w 3968423"/>
                      <a:gd name="connsiteY3-18" fmla="*/ 1933574 h 1933574"/>
                      <a:gd name="connsiteX4-19" fmla="*/ 21992 w 3968423"/>
                      <a:gd name="connsiteY4-20" fmla="*/ 161996 h 1933574"/>
                      <a:gd name="connsiteX5-21" fmla="*/ 0 w 3968423"/>
                      <a:gd name="connsiteY5-22" fmla="*/ 0 h 1933574"/>
                      <a:gd name="connsiteX0-23" fmla="*/ 0 w 3968423"/>
                      <a:gd name="connsiteY0-24" fmla="*/ 14289 h 1947863"/>
                      <a:gd name="connsiteX1-25" fmla="*/ 328757 w 3968423"/>
                      <a:gd name="connsiteY1-26" fmla="*/ 0 h 1947863"/>
                      <a:gd name="connsiteX2-27" fmla="*/ 3968423 w 3968423"/>
                      <a:gd name="connsiteY2-28" fmla="*/ 14289 h 1947863"/>
                      <a:gd name="connsiteX3-29" fmla="*/ 3946431 w 3968423"/>
                      <a:gd name="connsiteY3-30" fmla="*/ 176285 h 1947863"/>
                      <a:gd name="connsiteX4-31" fmla="*/ 1984212 w 3968423"/>
                      <a:gd name="connsiteY4-32" fmla="*/ 1947863 h 1947863"/>
                      <a:gd name="connsiteX5-33" fmla="*/ 21992 w 3968423"/>
                      <a:gd name="connsiteY5-34" fmla="*/ 176285 h 1947863"/>
                      <a:gd name="connsiteX6-35" fmla="*/ 0 w 3968423"/>
                      <a:gd name="connsiteY6-36" fmla="*/ 14289 h 1947863"/>
                      <a:gd name="connsiteX0-37" fmla="*/ 328757 w 3968423"/>
                      <a:gd name="connsiteY0-38" fmla="*/ 0 h 1947863"/>
                      <a:gd name="connsiteX1-39" fmla="*/ 3968423 w 3968423"/>
                      <a:gd name="connsiteY1-40" fmla="*/ 14289 h 1947863"/>
                      <a:gd name="connsiteX2-41" fmla="*/ 3946431 w 3968423"/>
                      <a:gd name="connsiteY2-42" fmla="*/ 176285 h 1947863"/>
                      <a:gd name="connsiteX3-43" fmla="*/ 1984212 w 3968423"/>
                      <a:gd name="connsiteY3-44" fmla="*/ 1947863 h 1947863"/>
                      <a:gd name="connsiteX4-45" fmla="*/ 21992 w 3968423"/>
                      <a:gd name="connsiteY4-46" fmla="*/ 176285 h 1947863"/>
                      <a:gd name="connsiteX5-47" fmla="*/ 0 w 3968423"/>
                      <a:gd name="connsiteY5-48" fmla="*/ 14289 h 1947863"/>
                      <a:gd name="connsiteX6-49" fmla="*/ 420197 w 3968423"/>
                      <a:gd name="connsiteY6-50" fmla="*/ 91440 h 1947863"/>
                      <a:gd name="connsiteX0-51" fmla="*/ 328757 w 3968423"/>
                      <a:gd name="connsiteY0-52" fmla="*/ 0 h 1947863"/>
                      <a:gd name="connsiteX1-53" fmla="*/ 3968423 w 3968423"/>
                      <a:gd name="connsiteY1-54" fmla="*/ 14289 h 1947863"/>
                      <a:gd name="connsiteX2-55" fmla="*/ 3946431 w 3968423"/>
                      <a:gd name="connsiteY2-56" fmla="*/ 176285 h 1947863"/>
                      <a:gd name="connsiteX3-57" fmla="*/ 1984212 w 3968423"/>
                      <a:gd name="connsiteY3-58" fmla="*/ 1947863 h 1947863"/>
                      <a:gd name="connsiteX4-59" fmla="*/ 21992 w 3968423"/>
                      <a:gd name="connsiteY4-60" fmla="*/ 176285 h 1947863"/>
                      <a:gd name="connsiteX5-61" fmla="*/ 0 w 3968423"/>
                      <a:gd name="connsiteY5-62" fmla="*/ 14289 h 1947863"/>
                      <a:gd name="connsiteX0-63" fmla="*/ 3968423 w 3968423"/>
                      <a:gd name="connsiteY0-64" fmla="*/ 0 h 1933574"/>
                      <a:gd name="connsiteX1-65" fmla="*/ 3946431 w 3968423"/>
                      <a:gd name="connsiteY1-66" fmla="*/ 161996 h 1933574"/>
                      <a:gd name="connsiteX2-67" fmla="*/ 1984212 w 3968423"/>
                      <a:gd name="connsiteY2-68" fmla="*/ 1933574 h 1933574"/>
                      <a:gd name="connsiteX3-69" fmla="*/ 21992 w 3968423"/>
                      <a:gd name="connsiteY3-70" fmla="*/ 161996 h 1933574"/>
                      <a:gd name="connsiteX4-71" fmla="*/ 0 w 3968423"/>
                      <a:gd name="connsiteY4-72" fmla="*/ 0 h 193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68423" h="1933574">
                        <a:moveTo>
                          <a:pt x="3968423" y="0"/>
                        </a:moveTo>
                        <a:lnTo>
                          <a:pt x="3946431" y="161996"/>
                        </a:lnTo>
                        <a:cubicBezTo>
                          <a:pt x="3764638" y="1172055"/>
                          <a:pt x="2955217" y="1933574"/>
                          <a:pt x="1984212" y="1933574"/>
                        </a:cubicBezTo>
                        <a:cubicBezTo>
                          <a:pt x="1013203" y="1933574"/>
                          <a:pt x="203783" y="1172055"/>
                          <a:pt x="21992" y="161996"/>
                        </a:cubicBez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3" name="任意多边形: 形状 186"/>
                  <p:cNvSpPr/>
                  <p:nvPr/>
                </p:nvSpPr>
                <p:spPr>
                  <a:xfrm rot="16200000">
                    <a:off x="101594" y="2669337"/>
                    <a:ext cx="3914225" cy="1837102"/>
                  </a:xfrm>
                  <a:custGeom>
                    <a:avLst/>
                    <a:gdLst>
                      <a:gd name="connsiteX0" fmla="*/ 0 w 3901235"/>
                      <a:gd name="connsiteY0" fmla="*/ 0 h 1719263"/>
                      <a:gd name="connsiteX1" fmla="*/ 3901235 w 3901235"/>
                      <a:gd name="connsiteY1" fmla="*/ 0 h 1719263"/>
                      <a:gd name="connsiteX2" fmla="*/ 3871510 w 3901235"/>
                      <a:gd name="connsiteY2" fmla="*/ 134033 h 1719263"/>
                      <a:gd name="connsiteX3" fmla="*/ 1950618 w 3901235"/>
                      <a:gd name="connsiteY3" fmla="*/ 1719263 h 1719263"/>
                      <a:gd name="connsiteX4" fmla="*/ 29725 w 3901235"/>
                      <a:gd name="connsiteY4" fmla="*/ 134033 h 1719263"/>
                      <a:gd name="connsiteX0-1" fmla="*/ 0 w 3901235"/>
                      <a:gd name="connsiteY0-2" fmla="*/ 4764 h 1724027"/>
                      <a:gd name="connsiteX1-3" fmla="*/ 971439 w 3901235"/>
                      <a:gd name="connsiteY1-4" fmla="*/ 0 h 1724027"/>
                      <a:gd name="connsiteX2-5" fmla="*/ 3901235 w 3901235"/>
                      <a:gd name="connsiteY2-6" fmla="*/ 4764 h 1724027"/>
                      <a:gd name="connsiteX3-7" fmla="*/ 3871510 w 3901235"/>
                      <a:gd name="connsiteY3-8" fmla="*/ 138797 h 1724027"/>
                      <a:gd name="connsiteX4-9" fmla="*/ 1950618 w 3901235"/>
                      <a:gd name="connsiteY4-10" fmla="*/ 1724027 h 1724027"/>
                      <a:gd name="connsiteX5" fmla="*/ 29725 w 3901235"/>
                      <a:gd name="connsiteY5" fmla="*/ 138797 h 1724027"/>
                      <a:gd name="connsiteX6" fmla="*/ 0 w 3901235"/>
                      <a:gd name="connsiteY6" fmla="*/ 4764 h 1724027"/>
                      <a:gd name="connsiteX0-11" fmla="*/ 971439 w 3901235"/>
                      <a:gd name="connsiteY0-12" fmla="*/ 0 h 1724027"/>
                      <a:gd name="connsiteX1-13" fmla="*/ 3901235 w 3901235"/>
                      <a:gd name="connsiteY1-14" fmla="*/ 4764 h 1724027"/>
                      <a:gd name="connsiteX2-15" fmla="*/ 3871510 w 3901235"/>
                      <a:gd name="connsiteY2-16" fmla="*/ 138797 h 1724027"/>
                      <a:gd name="connsiteX3-17" fmla="*/ 1950618 w 3901235"/>
                      <a:gd name="connsiteY3-18" fmla="*/ 1724027 h 1724027"/>
                      <a:gd name="connsiteX4-19" fmla="*/ 29725 w 3901235"/>
                      <a:gd name="connsiteY4-20" fmla="*/ 138797 h 1724027"/>
                      <a:gd name="connsiteX5-21" fmla="*/ 0 w 3901235"/>
                      <a:gd name="connsiteY5-22" fmla="*/ 4764 h 1724027"/>
                      <a:gd name="connsiteX6-23" fmla="*/ 1062879 w 3901235"/>
                      <a:gd name="connsiteY6-24" fmla="*/ 91440 h 1724027"/>
                      <a:gd name="connsiteX0-25" fmla="*/ 971439 w 3901235"/>
                      <a:gd name="connsiteY0-26" fmla="*/ 0 h 1724027"/>
                      <a:gd name="connsiteX1-27" fmla="*/ 3901235 w 3901235"/>
                      <a:gd name="connsiteY1-28" fmla="*/ 4764 h 1724027"/>
                      <a:gd name="connsiteX2-29" fmla="*/ 3871510 w 3901235"/>
                      <a:gd name="connsiteY2-30" fmla="*/ 138797 h 1724027"/>
                      <a:gd name="connsiteX3-31" fmla="*/ 1950618 w 3901235"/>
                      <a:gd name="connsiteY3-32" fmla="*/ 1724027 h 1724027"/>
                      <a:gd name="connsiteX4-33" fmla="*/ 29725 w 3901235"/>
                      <a:gd name="connsiteY4-34" fmla="*/ 138797 h 1724027"/>
                      <a:gd name="connsiteX5-35" fmla="*/ 0 w 3901235"/>
                      <a:gd name="connsiteY5-36" fmla="*/ 4764 h 1724027"/>
                      <a:gd name="connsiteX0-37" fmla="*/ 3901235 w 3901235"/>
                      <a:gd name="connsiteY0-38" fmla="*/ 0 h 1719263"/>
                      <a:gd name="connsiteX1-39" fmla="*/ 3871510 w 3901235"/>
                      <a:gd name="connsiteY1-40" fmla="*/ 134033 h 1719263"/>
                      <a:gd name="connsiteX2-41" fmla="*/ 1950618 w 3901235"/>
                      <a:gd name="connsiteY2-42" fmla="*/ 1719263 h 1719263"/>
                      <a:gd name="connsiteX3-43" fmla="*/ 29725 w 3901235"/>
                      <a:gd name="connsiteY3-44" fmla="*/ 134033 h 1719263"/>
                      <a:gd name="connsiteX4-45" fmla="*/ 0 w 3901235"/>
                      <a:gd name="connsiteY4-46" fmla="*/ 0 h 17192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01235" h="1719263">
                        <a:moveTo>
                          <a:pt x="3901235" y="0"/>
                        </a:moveTo>
                        <a:lnTo>
                          <a:pt x="3871510" y="134033"/>
                        </a:lnTo>
                        <a:cubicBezTo>
                          <a:pt x="3629235" y="1049959"/>
                          <a:pt x="2860935" y="1719263"/>
                          <a:pt x="1950618" y="1719263"/>
                        </a:cubicBezTo>
                        <a:cubicBezTo>
                          <a:pt x="1040298" y="1719263"/>
                          <a:pt x="271998" y="1049959"/>
                          <a:pt x="29725" y="134033"/>
                        </a:cubicBezTo>
                        <a:lnTo>
                          <a:pt x="0" y="0"/>
                        </a:lnTo>
                      </a:path>
                    </a:pathLst>
                  </a:custGeom>
                  <a:noFill/>
                  <a:ln>
                    <a:solidFill>
                      <a:srgbClr val="04668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54" name="椭圆 53"/>
                <p:cNvSpPr/>
                <p:nvPr/>
              </p:nvSpPr>
              <p:spPr>
                <a:xfrm>
                  <a:off x="-1196" y="2969"/>
                  <a:ext cx="4687" cy="4687"/>
                </a:xfrm>
                <a:prstGeom prst="ellipse">
                  <a:avLst/>
                </a:prstGeom>
                <a:solidFill>
                  <a:srgbClr val="046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文本框 54"/>
              <p:cNvSpPr txBox="1"/>
              <p:nvPr/>
            </p:nvSpPr>
            <p:spPr>
              <a:xfrm>
                <a:off x="11502" y="2353"/>
                <a:ext cx="982" cy="606"/>
              </a:xfrm>
              <a:prstGeom prst="rect">
                <a:avLst/>
              </a:prstGeom>
              <a:noFill/>
            </p:spPr>
            <p:txBody>
              <a:bodyPr wrap="square" rtlCol="0">
                <a:spAutoFit/>
              </a:bodyPr>
              <a:lstStyle/>
              <a:p>
                <a:r>
                  <a:rPr lang="en-US" altLang="zh-CN" b="1">
                    <a:solidFill>
                      <a:schemeClr val="bg1"/>
                    </a:solidFill>
                  </a:rPr>
                  <a:t>02</a:t>
                </a:r>
                <a:endParaRPr lang="en-US" altLang="zh-CN" b="1">
                  <a:solidFill>
                    <a:schemeClr val="bg1"/>
                  </a:solidFill>
                </a:endParaRPr>
              </a:p>
            </p:txBody>
          </p:sp>
        </p:grpSp>
        <p:sp>
          <p:nvSpPr>
            <p:cNvPr id="72" name="文本框 71"/>
            <p:cNvSpPr txBox="1"/>
            <p:nvPr/>
          </p:nvSpPr>
          <p:spPr>
            <a:xfrm>
              <a:off x="12191" y="2244"/>
              <a:ext cx="7146" cy="677"/>
            </a:xfrm>
            <a:prstGeom prst="rect">
              <a:avLst/>
            </a:prstGeom>
            <a:noFill/>
          </p:spPr>
          <p:txBody>
            <a:bodyPr wrap="square" rtlCol="0">
              <a:spAutoFit/>
            </a:bodyPr>
            <a:lstStyle/>
            <a:p>
              <a:r>
                <a:rPr lang="zh-CN" altLang="en-US" sz="2200" b="1"/>
                <a:t>幼儿快乐体操活动资源开发的研究</a:t>
              </a:r>
              <a:endParaRPr lang="zh-CN" altLang="en-US" sz="2200" b="1"/>
            </a:p>
          </p:txBody>
        </p:sp>
      </p:grpSp>
      <p:grpSp>
        <p:nvGrpSpPr>
          <p:cNvPr id="79" name="组合 78"/>
          <p:cNvGrpSpPr/>
          <p:nvPr/>
        </p:nvGrpSpPr>
        <p:grpSpPr>
          <a:xfrm>
            <a:off x="145415" y="4128135"/>
            <a:ext cx="4625975" cy="835660"/>
            <a:chOff x="313" y="6837"/>
            <a:chExt cx="7285" cy="1316"/>
          </a:xfrm>
        </p:grpSpPr>
        <p:grpSp>
          <p:nvGrpSpPr>
            <p:cNvPr id="65" name="组合 64"/>
            <p:cNvGrpSpPr/>
            <p:nvPr/>
          </p:nvGrpSpPr>
          <p:grpSpPr>
            <a:xfrm>
              <a:off x="313" y="6837"/>
              <a:ext cx="1111" cy="1316"/>
              <a:chOff x="11304" y="2067"/>
              <a:chExt cx="1111" cy="1316"/>
            </a:xfrm>
          </p:grpSpPr>
          <p:grpSp>
            <p:nvGrpSpPr>
              <p:cNvPr id="66" name="组合 65"/>
              <p:cNvGrpSpPr/>
              <p:nvPr/>
            </p:nvGrpSpPr>
            <p:grpSpPr>
              <a:xfrm rot="11700000">
                <a:off x="11304" y="2067"/>
                <a:ext cx="1101" cy="1316"/>
                <a:chOff x="-1196" y="1948"/>
                <a:chExt cx="5073" cy="6400"/>
              </a:xfrm>
            </p:grpSpPr>
            <p:grpSp>
              <p:nvGrpSpPr>
                <p:cNvPr id="67" name="组合 66"/>
                <p:cNvGrpSpPr/>
                <p:nvPr/>
              </p:nvGrpSpPr>
              <p:grpSpPr>
                <a:xfrm>
                  <a:off x="-153" y="1948"/>
                  <a:ext cx="4031" cy="6400"/>
                  <a:chOff x="1022470" y="1481251"/>
                  <a:chExt cx="2066102" cy="4063749"/>
                </a:xfrm>
              </p:grpSpPr>
              <p:sp>
                <p:nvSpPr>
                  <p:cNvPr id="68" name="任意多边形: 形状 185"/>
                  <p:cNvSpPr/>
                  <p:nvPr/>
                </p:nvSpPr>
                <p:spPr>
                  <a:xfrm rot="16200000">
                    <a:off x="64703" y="2439018"/>
                    <a:ext cx="3981636" cy="2066102"/>
                  </a:xfrm>
                  <a:custGeom>
                    <a:avLst/>
                    <a:gdLst>
                      <a:gd name="connsiteX0" fmla="*/ 0 w 3968423"/>
                      <a:gd name="connsiteY0" fmla="*/ 0 h 1933574"/>
                      <a:gd name="connsiteX1" fmla="*/ 3968423 w 3968423"/>
                      <a:gd name="connsiteY1" fmla="*/ 0 h 1933574"/>
                      <a:gd name="connsiteX2" fmla="*/ 3946431 w 3968423"/>
                      <a:gd name="connsiteY2" fmla="*/ 161996 h 1933574"/>
                      <a:gd name="connsiteX3" fmla="*/ 1984212 w 3968423"/>
                      <a:gd name="connsiteY3" fmla="*/ 1933574 h 1933574"/>
                      <a:gd name="connsiteX4" fmla="*/ 21992 w 3968423"/>
                      <a:gd name="connsiteY4" fmla="*/ 161996 h 1933574"/>
                      <a:gd name="connsiteX0-1" fmla="*/ 0 w 3968423"/>
                      <a:gd name="connsiteY0-2" fmla="*/ 19051 h 1952625"/>
                      <a:gd name="connsiteX1-3" fmla="*/ 304945 w 3968423"/>
                      <a:gd name="connsiteY1-4" fmla="*/ 0 h 1952625"/>
                      <a:gd name="connsiteX2-5" fmla="*/ 3968423 w 3968423"/>
                      <a:gd name="connsiteY2-6" fmla="*/ 19051 h 1952625"/>
                      <a:gd name="connsiteX3-7" fmla="*/ 3946431 w 3968423"/>
                      <a:gd name="connsiteY3-8" fmla="*/ 181047 h 1952625"/>
                      <a:gd name="connsiteX4-9" fmla="*/ 1984212 w 3968423"/>
                      <a:gd name="connsiteY4-10" fmla="*/ 1952625 h 1952625"/>
                      <a:gd name="connsiteX5" fmla="*/ 21992 w 3968423"/>
                      <a:gd name="connsiteY5" fmla="*/ 181047 h 1952625"/>
                      <a:gd name="connsiteX6" fmla="*/ 0 w 3968423"/>
                      <a:gd name="connsiteY6" fmla="*/ 19051 h 1952625"/>
                      <a:gd name="connsiteX0-11" fmla="*/ 0 w 3968423"/>
                      <a:gd name="connsiteY0-12" fmla="*/ 0 h 1933574"/>
                      <a:gd name="connsiteX1-13" fmla="*/ 3968423 w 3968423"/>
                      <a:gd name="connsiteY1-14" fmla="*/ 0 h 1933574"/>
                      <a:gd name="connsiteX2-15" fmla="*/ 3946431 w 3968423"/>
                      <a:gd name="connsiteY2-16" fmla="*/ 161996 h 1933574"/>
                      <a:gd name="connsiteX3-17" fmla="*/ 1984212 w 3968423"/>
                      <a:gd name="connsiteY3-18" fmla="*/ 1933574 h 1933574"/>
                      <a:gd name="connsiteX4-19" fmla="*/ 21992 w 3968423"/>
                      <a:gd name="connsiteY4-20" fmla="*/ 161996 h 1933574"/>
                      <a:gd name="connsiteX5-21" fmla="*/ 0 w 3968423"/>
                      <a:gd name="connsiteY5-22" fmla="*/ 0 h 1933574"/>
                      <a:gd name="connsiteX0-23" fmla="*/ 0 w 3968423"/>
                      <a:gd name="connsiteY0-24" fmla="*/ 14289 h 1947863"/>
                      <a:gd name="connsiteX1-25" fmla="*/ 328757 w 3968423"/>
                      <a:gd name="connsiteY1-26" fmla="*/ 0 h 1947863"/>
                      <a:gd name="connsiteX2-27" fmla="*/ 3968423 w 3968423"/>
                      <a:gd name="connsiteY2-28" fmla="*/ 14289 h 1947863"/>
                      <a:gd name="connsiteX3-29" fmla="*/ 3946431 w 3968423"/>
                      <a:gd name="connsiteY3-30" fmla="*/ 176285 h 1947863"/>
                      <a:gd name="connsiteX4-31" fmla="*/ 1984212 w 3968423"/>
                      <a:gd name="connsiteY4-32" fmla="*/ 1947863 h 1947863"/>
                      <a:gd name="connsiteX5-33" fmla="*/ 21992 w 3968423"/>
                      <a:gd name="connsiteY5-34" fmla="*/ 176285 h 1947863"/>
                      <a:gd name="connsiteX6-35" fmla="*/ 0 w 3968423"/>
                      <a:gd name="connsiteY6-36" fmla="*/ 14289 h 1947863"/>
                      <a:gd name="connsiteX0-37" fmla="*/ 328757 w 3968423"/>
                      <a:gd name="connsiteY0-38" fmla="*/ 0 h 1947863"/>
                      <a:gd name="connsiteX1-39" fmla="*/ 3968423 w 3968423"/>
                      <a:gd name="connsiteY1-40" fmla="*/ 14289 h 1947863"/>
                      <a:gd name="connsiteX2-41" fmla="*/ 3946431 w 3968423"/>
                      <a:gd name="connsiteY2-42" fmla="*/ 176285 h 1947863"/>
                      <a:gd name="connsiteX3-43" fmla="*/ 1984212 w 3968423"/>
                      <a:gd name="connsiteY3-44" fmla="*/ 1947863 h 1947863"/>
                      <a:gd name="connsiteX4-45" fmla="*/ 21992 w 3968423"/>
                      <a:gd name="connsiteY4-46" fmla="*/ 176285 h 1947863"/>
                      <a:gd name="connsiteX5-47" fmla="*/ 0 w 3968423"/>
                      <a:gd name="connsiteY5-48" fmla="*/ 14289 h 1947863"/>
                      <a:gd name="connsiteX6-49" fmla="*/ 420197 w 3968423"/>
                      <a:gd name="connsiteY6-50" fmla="*/ 91440 h 1947863"/>
                      <a:gd name="connsiteX0-51" fmla="*/ 328757 w 3968423"/>
                      <a:gd name="connsiteY0-52" fmla="*/ 0 h 1947863"/>
                      <a:gd name="connsiteX1-53" fmla="*/ 3968423 w 3968423"/>
                      <a:gd name="connsiteY1-54" fmla="*/ 14289 h 1947863"/>
                      <a:gd name="connsiteX2-55" fmla="*/ 3946431 w 3968423"/>
                      <a:gd name="connsiteY2-56" fmla="*/ 176285 h 1947863"/>
                      <a:gd name="connsiteX3-57" fmla="*/ 1984212 w 3968423"/>
                      <a:gd name="connsiteY3-58" fmla="*/ 1947863 h 1947863"/>
                      <a:gd name="connsiteX4-59" fmla="*/ 21992 w 3968423"/>
                      <a:gd name="connsiteY4-60" fmla="*/ 176285 h 1947863"/>
                      <a:gd name="connsiteX5-61" fmla="*/ 0 w 3968423"/>
                      <a:gd name="connsiteY5-62" fmla="*/ 14289 h 1947863"/>
                      <a:gd name="connsiteX0-63" fmla="*/ 3968423 w 3968423"/>
                      <a:gd name="connsiteY0-64" fmla="*/ 0 h 1933574"/>
                      <a:gd name="connsiteX1-65" fmla="*/ 3946431 w 3968423"/>
                      <a:gd name="connsiteY1-66" fmla="*/ 161996 h 1933574"/>
                      <a:gd name="connsiteX2-67" fmla="*/ 1984212 w 3968423"/>
                      <a:gd name="connsiteY2-68" fmla="*/ 1933574 h 1933574"/>
                      <a:gd name="connsiteX3-69" fmla="*/ 21992 w 3968423"/>
                      <a:gd name="connsiteY3-70" fmla="*/ 161996 h 1933574"/>
                      <a:gd name="connsiteX4-71" fmla="*/ 0 w 3968423"/>
                      <a:gd name="connsiteY4-72" fmla="*/ 0 h 193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68423" h="1933574">
                        <a:moveTo>
                          <a:pt x="3968423" y="0"/>
                        </a:moveTo>
                        <a:lnTo>
                          <a:pt x="3946431" y="161996"/>
                        </a:lnTo>
                        <a:cubicBezTo>
                          <a:pt x="3764638" y="1172055"/>
                          <a:pt x="2955217" y="1933574"/>
                          <a:pt x="1984212" y="1933574"/>
                        </a:cubicBezTo>
                        <a:cubicBezTo>
                          <a:pt x="1013203" y="1933574"/>
                          <a:pt x="203783" y="1172055"/>
                          <a:pt x="21992" y="161996"/>
                        </a:cubicBez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形状 186"/>
                  <p:cNvSpPr/>
                  <p:nvPr/>
                </p:nvSpPr>
                <p:spPr>
                  <a:xfrm rot="16200000">
                    <a:off x="101594" y="2669337"/>
                    <a:ext cx="3914225" cy="1837102"/>
                  </a:xfrm>
                  <a:custGeom>
                    <a:avLst/>
                    <a:gdLst>
                      <a:gd name="connsiteX0" fmla="*/ 0 w 3901235"/>
                      <a:gd name="connsiteY0" fmla="*/ 0 h 1719263"/>
                      <a:gd name="connsiteX1" fmla="*/ 3901235 w 3901235"/>
                      <a:gd name="connsiteY1" fmla="*/ 0 h 1719263"/>
                      <a:gd name="connsiteX2" fmla="*/ 3871510 w 3901235"/>
                      <a:gd name="connsiteY2" fmla="*/ 134033 h 1719263"/>
                      <a:gd name="connsiteX3" fmla="*/ 1950618 w 3901235"/>
                      <a:gd name="connsiteY3" fmla="*/ 1719263 h 1719263"/>
                      <a:gd name="connsiteX4" fmla="*/ 29725 w 3901235"/>
                      <a:gd name="connsiteY4" fmla="*/ 134033 h 1719263"/>
                      <a:gd name="connsiteX0-1" fmla="*/ 0 w 3901235"/>
                      <a:gd name="connsiteY0-2" fmla="*/ 4764 h 1724027"/>
                      <a:gd name="connsiteX1-3" fmla="*/ 971439 w 3901235"/>
                      <a:gd name="connsiteY1-4" fmla="*/ 0 h 1724027"/>
                      <a:gd name="connsiteX2-5" fmla="*/ 3901235 w 3901235"/>
                      <a:gd name="connsiteY2-6" fmla="*/ 4764 h 1724027"/>
                      <a:gd name="connsiteX3-7" fmla="*/ 3871510 w 3901235"/>
                      <a:gd name="connsiteY3-8" fmla="*/ 138797 h 1724027"/>
                      <a:gd name="connsiteX4-9" fmla="*/ 1950618 w 3901235"/>
                      <a:gd name="connsiteY4-10" fmla="*/ 1724027 h 1724027"/>
                      <a:gd name="connsiteX5" fmla="*/ 29725 w 3901235"/>
                      <a:gd name="connsiteY5" fmla="*/ 138797 h 1724027"/>
                      <a:gd name="connsiteX6" fmla="*/ 0 w 3901235"/>
                      <a:gd name="connsiteY6" fmla="*/ 4764 h 1724027"/>
                      <a:gd name="connsiteX0-11" fmla="*/ 971439 w 3901235"/>
                      <a:gd name="connsiteY0-12" fmla="*/ 0 h 1724027"/>
                      <a:gd name="connsiteX1-13" fmla="*/ 3901235 w 3901235"/>
                      <a:gd name="connsiteY1-14" fmla="*/ 4764 h 1724027"/>
                      <a:gd name="connsiteX2-15" fmla="*/ 3871510 w 3901235"/>
                      <a:gd name="connsiteY2-16" fmla="*/ 138797 h 1724027"/>
                      <a:gd name="connsiteX3-17" fmla="*/ 1950618 w 3901235"/>
                      <a:gd name="connsiteY3-18" fmla="*/ 1724027 h 1724027"/>
                      <a:gd name="connsiteX4-19" fmla="*/ 29725 w 3901235"/>
                      <a:gd name="connsiteY4-20" fmla="*/ 138797 h 1724027"/>
                      <a:gd name="connsiteX5-21" fmla="*/ 0 w 3901235"/>
                      <a:gd name="connsiteY5-22" fmla="*/ 4764 h 1724027"/>
                      <a:gd name="connsiteX6-23" fmla="*/ 1062879 w 3901235"/>
                      <a:gd name="connsiteY6-24" fmla="*/ 91440 h 1724027"/>
                      <a:gd name="connsiteX0-25" fmla="*/ 971439 w 3901235"/>
                      <a:gd name="connsiteY0-26" fmla="*/ 0 h 1724027"/>
                      <a:gd name="connsiteX1-27" fmla="*/ 3901235 w 3901235"/>
                      <a:gd name="connsiteY1-28" fmla="*/ 4764 h 1724027"/>
                      <a:gd name="connsiteX2-29" fmla="*/ 3871510 w 3901235"/>
                      <a:gd name="connsiteY2-30" fmla="*/ 138797 h 1724027"/>
                      <a:gd name="connsiteX3-31" fmla="*/ 1950618 w 3901235"/>
                      <a:gd name="connsiteY3-32" fmla="*/ 1724027 h 1724027"/>
                      <a:gd name="connsiteX4-33" fmla="*/ 29725 w 3901235"/>
                      <a:gd name="connsiteY4-34" fmla="*/ 138797 h 1724027"/>
                      <a:gd name="connsiteX5-35" fmla="*/ 0 w 3901235"/>
                      <a:gd name="connsiteY5-36" fmla="*/ 4764 h 1724027"/>
                      <a:gd name="connsiteX0-37" fmla="*/ 3901235 w 3901235"/>
                      <a:gd name="connsiteY0-38" fmla="*/ 0 h 1719263"/>
                      <a:gd name="connsiteX1-39" fmla="*/ 3871510 w 3901235"/>
                      <a:gd name="connsiteY1-40" fmla="*/ 134033 h 1719263"/>
                      <a:gd name="connsiteX2-41" fmla="*/ 1950618 w 3901235"/>
                      <a:gd name="connsiteY2-42" fmla="*/ 1719263 h 1719263"/>
                      <a:gd name="connsiteX3-43" fmla="*/ 29725 w 3901235"/>
                      <a:gd name="connsiteY3-44" fmla="*/ 134033 h 1719263"/>
                      <a:gd name="connsiteX4-45" fmla="*/ 0 w 3901235"/>
                      <a:gd name="connsiteY4-46" fmla="*/ 0 h 17192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01235" h="1719263">
                        <a:moveTo>
                          <a:pt x="3901235" y="0"/>
                        </a:moveTo>
                        <a:lnTo>
                          <a:pt x="3871510" y="134033"/>
                        </a:lnTo>
                        <a:cubicBezTo>
                          <a:pt x="3629235" y="1049959"/>
                          <a:pt x="2860935" y="1719263"/>
                          <a:pt x="1950618" y="1719263"/>
                        </a:cubicBezTo>
                        <a:cubicBezTo>
                          <a:pt x="1040298" y="1719263"/>
                          <a:pt x="271998" y="1049959"/>
                          <a:pt x="29725" y="134033"/>
                        </a:cubicBezTo>
                        <a:lnTo>
                          <a:pt x="0" y="0"/>
                        </a:lnTo>
                      </a:path>
                    </a:pathLst>
                  </a:custGeom>
                  <a:noFill/>
                  <a:ln>
                    <a:solidFill>
                      <a:srgbClr val="04668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70" name="椭圆 69"/>
                <p:cNvSpPr/>
                <p:nvPr/>
              </p:nvSpPr>
              <p:spPr>
                <a:xfrm>
                  <a:off x="-1196" y="2969"/>
                  <a:ext cx="4687" cy="4687"/>
                </a:xfrm>
                <a:prstGeom prst="ellipse">
                  <a:avLst/>
                </a:prstGeom>
                <a:solidFill>
                  <a:srgbClr val="046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70"/>
              <p:cNvSpPr txBox="1"/>
              <p:nvPr/>
            </p:nvSpPr>
            <p:spPr>
              <a:xfrm>
                <a:off x="11578" y="2429"/>
                <a:ext cx="837" cy="580"/>
              </a:xfrm>
              <a:prstGeom prst="rect">
                <a:avLst/>
              </a:prstGeom>
              <a:noFill/>
            </p:spPr>
            <p:txBody>
              <a:bodyPr wrap="square" rtlCol="0">
                <a:spAutoFit/>
              </a:bodyPr>
              <a:lstStyle/>
              <a:p>
                <a:r>
                  <a:rPr lang="en-US" altLang="zh-CN" b="1">
                    <a:solidFill>
                      <a:schemeClr val="bg1"/>
                    </a:solidFill>
                  </a:rPr>
                  <a:t>04</a:t>
                </a:r>
                <a:endParaRPr lang="en-US" altLang="zh-CN" b="1">
                  <a:solidFill>
                    <a:schemeClr val="bg1"/>
                  </a:solidFill>
                </a:endParaRPr>
              </a:p>
            </p:txBody>
          </p:sp>
        </p:grpSp>
        <p:sp>
          <p:nvSpPr>
            <p:cNvPr id="74" name="文本框 73"/>
            <p:cNvSpPr txBox="1"/>
            <p:nvPr/>
          </p:nvSpPr>
          <p:spPr>
            <a:xfrm>
              <a:off x="1312" y="7199"/>
              <a:ext cx="6287" cy="677"/>
            </a:xfrm>
            <a:prstGeom prst="rect">
              <a:avLst/>
            </a:prstGeom>
            <a:noFill/>
          </p:spPr>
          <p:txBody>
            <a:bodyPr wrap="square" rtlCol="0">
              <a:spAutoFit/>
            </a:bodyPr>
            <a:lstStyle/>
            <a:p>
              <a:r>
                <a:rPr lang="zh-CN" altLang="en-US" sz="2200" b="1"/>
                <a:t>幼儿快乐体操活动策略的研究</a:t>
              </a:r>
              <a:endParaRPr lang="zh-CN" altLang="en-US"/>
            </a:p>
          </p:txBody>
        </p:sp>
      </p:grpSp>
      <p:grpSp>
        <p:nvGrpSpPr>
          <p:cNvPr id="78" name="组合 77"/>
          <p:cNvGrpSpPr/>
          <p:nvPr/>
        </p:nvGrpSpPr>
        <p:grpSpPr>
          <a:xfrm>
            <a:off x="7280910" y="4103370"/>
            <a:ext cx="4989195" cy="835660"/>
            <a:chOff x="11550" y="6798"/>
            <a:chExt cx="7857" cy="1316"/>
          </a:xfrm>
        </p:grpSpPr>
        <p:grpSp>
          <p:nvGrpSpPr>
            <p:cNvPr id="57" name="组合 56"/>
            <p:cNvGrpSpPr/>
            <p:nvPr/>
          </p:nvGrpSpPr>
          <p:grpSpPr>
            <a:xfrm>
              <a:off x="11550" y="6798"/>
              <a:ext cx="1101" cy="1316"/>
              <a:chOff x="863" y="2079"/>
              <a:chExt cx="1101" cy="1316"/>
            </a:xfrm>
          </p:grpSpPr>
          <p:grpSp>
            <p:nvGrpSpPr>
              <p:cNvPr id="58" name="组合 57"/>
              <p:cNvGrpSpPr/>
              <p:nvPr/>
            </p:nvGrpSpPr>
            <p:grpSpPr>
              <a:xfrm rot="11700000">
                <a:off x="863" y="2079"/>
                <a:ext cx="1101" cy="1316"/>
                <a:chOff x="-1196" y="1948"/>
                <a:chExt cx="5073" cy="6400"/>
              </a:xfrm>
            </p:grpSpPr>
            <p:grpSp>
              <p:nvGrpSpPr>
                <p:cNvPr id="59" name="组合 58"/>
                <p:cNvGrpSpPr/>
                <p:nvPr/>
              </p:nvGrpSpPr>
              <p:grpSpPr>
                <a:xfrm>
                  <a:off x="-153" y="1948"/>
                  <a:ext cx="4031" cy="6400"/>
                  <a:chOff x="1022470" y="1481251"/>
                  <a:chExt cx="2066102" cy="4063749"/>
                </a:xfrm>
              </p:grpSpPr>
              <p:sp>
                <p:nvSpPr>
                  <p:cNvPr id="60" name="任意多边形: 形状 185"/>
                  <p:cNvSpPr/>
                  <p:nvPr/>
                </p:nvSpPr>
                <p:spPr>
                  <a:xfrm rot="16200000">
                    <a:off x="64703" y="2439018"/>
                    <a:ext cx="3981636" cy="2066102"/>
                  </a:xfrm>
                  <a:custGeom>
                    <a:avLst/>
                    <a:gdLst>
                      <a:gd name="connsiteX0" fmla="*/ 0 w 3968423"/>
                      <a:gd name="connsiteY0" fmla="*/ 0 h 1933574"/>
                      <a:gd name="connsiteX1" fmla="*/ 3968423 w 3968423"/>
                      <a:gd name="connsiteY1" fmla="*/ 0 h 1933574"/>
                      <a:gd name="connsiteX2" fmla="*/ 3946431 w 3968423"/>
                      <a:gd name="connsiteY2" fmla="*/ 161996 h 1933574"/>
                      <a:gd name="connsiteX3" fmla="*/ 1984212 w 3968423"/>
                      <a:gd name="connsiteY3" fmla="*/ 1933574 h 1933574"/>
                      <a:gd name="connsiteX4" fmla="*/ 21992 w 3968423"/>
                      <a:gd name="connsiteY4" fmla="*/ 161996 h 1933574"/>
                      <a:gd name="connsiteX0-1" fmla="*/ 0 w 3968423"/>
                      <a:gd name="connsiteY0-2" fmla="*/ 19051 h 1952625"/>
                      <a:gd name="connsiteX1-3" fmla="*/ 304945 w 3968423"/>
                      <a:gd name="connsiteY1-4" fmla="*/ 0 h 1952625"/>
                      <a:gd name="connsiteX2-5" fmla="*/ 3968423 w 3968423"/>
                      <a:gd name="connsiteY2-6" fmla="*/ 19051 h 1952625"/>
                      <a:gd name="connsiteX3-7" fmla="*/ 3946431 w 3968423"/>
                      <a:gd name="connsiteY3-8" fmla="*/ 181047 h 1952625"/>
                      <a:gd name="connsiteX4-9" fmla="*/ 1984212 w 3968423"/>
                      <a:gd name="connsiteY4-10" fmla="*/ 1952625 h 1952625"/>
                      <a:gd name="connsiteX5" fmla="*/ 21992 w 3968423"/>
                      <a:gd name="connsiteY5" fmla="*/ 181047 h 1952625"/>
                      <a:gd name="connsiteX6" fmla="*/ 0 w 3968423"/>
                      <a:gd name="connsiteY6" fmla="*/ 19051 h 1952625"/>
                      <a:gd name="connsiteX0-11" fmla="*/ 0 w 3968423"/>
                      <a:gd name="connsiteY0-12" fmla="*/ 0 h 1933574"/>
                      <a:gd name="connsiteX1-13" fmla="*/ 3968423 w 3968423"/>
                      <a:gd name="connsiteY1-14" fmla="*/ 0 h 1933574"/>
                      <a:gd name="connsiteX2-15" fmla="*/ 3946431 w 3968423"/>
                      <a:gd name="connsiteY2-16" fmla="*/ 161996 h 1933574"/>
                      <a:gd name="connsiteX3-17" fmla="*/ 1984212 w 3968423"/>
                      <a:gd name="connsiteY3-18" fmla="*/ 1933574 h 1933574"/>
                      <a:gd name="connsiteX4-19" fmla="*/ 21992 w 3968423"/>
                      <a:gd name="connsiteY4-20" fmla="*/ 161996 h 1933574"/>
                      <a:gd name="connsiteX5-21" fmla="*/ 0 w 3968423"/>
                      <a:gd name="connsiteY5-22" fmla="*/ 0 h 1933574"/>
                      <a:gd name="connsiteX0-23" fmla="*/ 0 w 3968423"/>
                      <a:gd name="connsiteY0-24" fmla="*/ 14289 h 1947863"/>
                      <a:gd name="connsiteX1-25" fmla="*/ 328757 w 3968423"/>
                      <a:gd name="connsiteY1-26" fmla="*/ 0 h 1947863"/>
                      <a:gd name="connsiteX2-27" fmla="*/ 3968423 w 3968423"/>
                      <a:gd name="connsiteY2-28" fmla="*/ 14289 h 1947863"/>
                      <a:gd name="connsiteX3-29" fmla="*/ 3946431 w 3968423"/>
                      <a:gd name="connsiteY3-30" fmla="*/ 176285 h 1947863"/>
                      <a:gd name="connsiteX4-31" fmla="*/ 1984212 w 3968423"/>
                      <a:gd name="connsiteY4-32" fmla="*/ 1947863 h 1947863"/>
                      <a:gd name="connsiteX5-33" fmla="*/ 21992 w 3968423"/>
                      <a:gd name="connsiteY5-34" fmla="*/ 176285 h 1947863"/>
                      <a:gd name="connsiteX6-35" fmla="*/ 0 w 3968423"/>
                      <a:gd name="connsiteY6-36" fmla="*/ 14289 h 1947863"/>
                      <a:gd name="connsiteX0-37" fmla="*/ 328757 w 3968423"/>
                      <a:gd name="connsiteY0-38" fmla="*/ 0 h 1947863"/>
                      <a:gd name="connsiteX1-39" fmla="*/ 3968423 w 3968423"/>
                      <a:gd name="connsiteY1-40" fmla="*/ 14289 h 1947863"/>
                      <a:gd name="connsiteX2-41" fmla="*/ 3946431 w 3968423"/>
                      <a:gd name="connsiteY2-42" fmla="*/ 176285 h 1947863"/>
                      <a:gd name="connsiteX3-43" fmla="*/ 1984212 w 3968423"/>
                      <a:gd name="connsiteY3-44" fmla="*/ 1947863 h 1947863"/>
                      <a:gd name="connsiteX4-45" fmla="*/ 21992 w 3968423"/>
                      <a:gd name="connsiteY4-46" fmla="*/ 176285 h 1947863"/>
                      <a:gd name="connsiteX5-47" fmla="*/ 0 w 3968423"/>
                      <a:gd name="connsiteY5-48" fmla="*/ 14289 h 1947863"/>
                      <a:gd name="connsiteX6-49" fmla="*/ 420197 w 3968423"/>
                      <a:gd name="connsiteY6-50" fmla="*/ 91440 h 1947863"/>
                      <a:gd name="connsiteX0-51" fmla="*/ 328757 w 3968423"/>
                      <a:gd name="connsiteY0-52" fmla="*/ 0 h 1947863"/>
                      <a:gd name="connsiteX1-53" fmla="*/ 3968423 w 3968423"/>
                      <a:gd name="connsiteY1-54" fmla="*/ 14289 h 1947863"/>
                      <a:gd name="connsiteX2-55" fmla="*/ 3946431 w 3968423"/>
                      <a:gd name="connsiteY2-56" fmla="*/ 176285 h 1947863"/>
                      <a:gd name="connsiteX3-57" fmla="*/ 1984212 w 3968423"/>
                      <a:gd name="connsiteY3-58" fmla="*/ 1947863 h 1947863"/>
                      <a:gd name="connsiteX4-59" fmla="*/ 21992 w 3968423"/>
                      <a:gd name="connsiteY4-60" fmla="*/ 176285 h 1947863"/>
                      <a:gd name="connsiteX5-61" fmla="*/ 0 w 3968423"/>
                      <a:gd name="connsiteY5-62" fmla="*/ 14289 h 1947863"/>
                      <a:gd name="connsiteX0-63" fmla="*/ 3968423 w 3968423"/>
                      <a:gd name="connsiteY0-64" fmla="*/ 0 h 1933574"/>
                      <a:gd name="connsiteX1-65" fmla="*/ 3946431 w 3968423"/>
                      <a:gd name="connsiteY1-66" fmla="*/ 161996 h 1933574"/>
                      <a:gd name="connsiteX2-67" fmla="*/ 1984212 w 3968423"/>
                      <a:gd name="connsiteY2-68" fmla="*/ 1933574 h 1933574"/>
                      <a:gd name="connsiteX3-69" fmla="*/ 21992 w 3968423"/>
                      <a:gd name="connsiteY3-70" fmla="*/ 161996 h 1933574"/>
                      <a:gd name="connsiteX4-71" fmla="*/ 0 w 3968423"/>
                      <a:gd name="connsiteY4-72" fmla="*/ 0 h 193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68423" h="1933574">
                        <a:moveTo>
                          <a:pt x="3968423" y="0"/>
                        </a:moveTo>
                        <a:lnTo>
                          <a:pt x="3946431" y="161996"/>
                        </a:lnTo>
                        <a:cubicBezTo>
                          <a:pt x="3764638" y="1172055"/>
                          <a:pt x="2955217" y="1933574"/>
                          <a:pt x="1984212" y="1933574"/>
                        </a:cubicBezTo>
                        <a:cubicBezTo>
                          <a:pt x="1013203" y="1933574"/>
                          <a:pt x="203783" y="1172055"/>
                          <a:pt x="21992" y="161996"/>
                        </a:cubicBez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1" name="任意多边形: 形状 186"/>
                  <p:cNvSpPr/>
                  <p:nvPr/>
                </p:nvSpPr>
                <p:spPr>
                  <a:xfrm rot="16200000">
                    <a:off x="101594" y="2669337"/>
                    <a:ext cx="3914225" cy="1837102"/>
                  </a:xfrm>
                  <a:custGeom>
                    <a:avLst/>
                    <a:gdLst>
                      <a:gd name="connsiteX0" fmla="*/ 0 w 3901235"/>
                      <a:gd name="connsiteY0" fmla="*/ 0 h 1719263"/>
                      <a:gd name="connsiteX1" fmla="*/ 3901235 w 3901235"/>
                      <a:gd name="connsiteY1" fmla="*/ 0 h 1719263"/>
                      <a:gd name="connsiteX2" fmla="*/ 3871510 w 3901235"/>
                      <a:gd name="connsiteY2" fmla="*/ 134033 h 1719263"/>
                      <a:gd name="connsiteX3" fmla="*/ 1950618 w 3901235"/>
                      <a:gd name="connsiteY3" fmla="*/ 1719263 h 1719263"/>
                      <a:gd name="connsiteX4" fmla="*/ 29725 w 3901235"/>
                      <a:gd name="connsiteY4" fmla="*/ 134033 h 1719263"/>
                      <a:gd name="connsiteX0-1" fmla="*/ 0 w 3901235"/>
                      <a:gd name="connsiteY0-2" fmla="*/ 4764 h 1724027"/>
                      <a:gd name="connsiteX1-3" fmla="*/ 971439 w 3901235"/>
                      <a:gd name="connsiteY1-4" fmla="*/ 0 h 1724027"/>
                      <a:gd name="connsiteX2-5" fmla="*/ 3901235 w 3901235"/>
                      <a:gd name="connsiteY2-6" fmla="*/ 4764 h 1724027"/>
                      <a:gd name="connsiteX3-7" fmla="*/ 3871510 w 3901235"/>
                      <a:gd name="connsiteY3-8" fmla="*/ 138797 h 1724027"/>
                      <a:gd name="connsiteX4-9" fmla="*/ 1950618 w 3901235"/>
                      <a:gd name="connsiteY4-10" fmla="*/ 1724027 h 1724027"/>
                      <a:gd name="connsiteX5" fmla="*/ 29725 w 3901235"/>
                      <a:gd name="connsiteY5" fmla="*/ 138797 h 1724027"/>
                      <a:gd name="connsiteX6" fmla="*/ 0 w 3901235"/>
                      <a:gd name="connsiteY6" fmla="*/ 4764 h 1724027"/>
                      <a:gd name="connsiteX0-11" fmla="*/ 971439 w 3901235"/>
                      <a:gd name="connsiteY0-12" fmla="*/ 0 h 1724027"/>
                      <a:gd name="connsiteX1-13" fmla="*/ 3901235 w 3901235"/>
                      <a:gd name="connsiteY1-14" fmla="*/ 4764 h 1724027"/>
                      <a:gd name="connsiteX2-15" fmla="*/ 3871510 w 3901235"/>
                      <a:gd name="connsiteY2-16" fmla="*/ 138797 h 1724027"/>
                      <a:gd name="connsiteX3-17" fmla="*/ 1950618 w 3901235"/>
                      <a:gd name="connsiteY3-18" fmla="*/ 1724027 h 1724027"/>
                      <a:gd name="connsiteX4-19" fmla="*/ 29725 w 3901235"/>
                      <a:gd name="connsiteY4-20" fmla="*/ 138797 h 1724027"/>
                      <a:gd name="connsiteX5-21" fmla="*/ 0 w 3901235"/>
                      <a:gd name="connsiteY5-22" fmla="*/ 4764 h 1724027"/>
                      <a:gd name="connsiteX6-23" fmla="*/ 1062879 w 3901235"/>
                      <a:gd name="connsiteY6-24" fmla="*/ 91440 h 1724027"/>
                      <a:gd name="connsiteX0-25" fmla="*/ 971439 w 3901235"/>
                      <a:gd name="connsiteY0-26" fmla="*/ 0 h 1724027"/>
                      <a:gd name="connsiteX1-27" fmla="*/ 3901235 w 3901235"/>
                      <a:gd name="connsiteY1-28" fmla="*/ 4764 h 1724027"/>
                      <a:gd name="connsiteX2-29" fmla="*/ 3871510 w 3901235"/>
                      <a:gd name="connsiteY2-30" fmla="*/ 138797 h 1724027"/>
                      <a:gd name="connsiteX3-31" fmla="*/ 1950618 w 3901235"/>
                      <a:gd name="connsiteY3-32" fmla="*/ 1724027 h 1724027"/>
                      <a:gd name="connsiteX4-33" fmla="*/ 29725 w 3901235"/>
                      <a:gd name="connsiteY4-34" fmla="*/ 138797 h 1724027"/>
                      <a:gd name="connsiteX5-35" fmla="*/ 0 w 3901235"/>
                      <a:gd name="connsiteY5-36" fmla="*/ 4764 h 1724027"/>
                      <a:gd name="connsiteX0-37" fmla="*/ 3901235 w 3901235"/>
                      <a:gd name="connsiteY0-38" fmla="*/ 0 h 1719263"/>
                      <a:gd name="connsiteX1-39" fmla="*/ 3871510 w 3901235"/>
                      <a:gd name="connsiteY1-40" fmla="*/ 134033 h 1719263"/>
                      <a:gd name="connsiteX2-41" fmla="*/ 1950618 w 3901235"/>
                      <a:gd name="connsiteY2-42" fmla="*/ 1719263 h 1719263"/>
                      <a:gd name="connsiteX3-43" fmla="*/ 29725 w 3901235"/>
                      <a:gd name="connsiteY3-44" fmla="*/ 134033 h 1719263"/>
                      <a:gd name="connsiteX4-45" fmla="*/ 0 w 3901235"/>
                      <a:gd name="connsiteY4-46" fmla="*/ 0 h 17192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01235" h="1719263">
                        <a:moveTo>
                          <a:pt x="3901235" y="0"/>
                        </a:moveTo>
                        <a:lnTo>
                          <a:pt x="3871510" y="134033"/>
                        </a:lnTo>
                        <a:cubicBezTo>
                          <a:pt x="3629235" y="1049959"/>
                          <a:pt x="2860935" y="1719263"/>
                          <a:pt x="1950618" y="1719263"/>
                        </a:cubicBezTo>
                        <a:cubicBezTo>
                          <a:pt x="1040298" y="1719263"/>
                          <a:pt x="271998" y="1049959"/>
                          <a:pt x="29725" y="134033"/>
                        </a:cubicBezTo>
                        <a:lnTo>
                          <a:pt x="0" y="0"/>
                        </a:lnTo>
                      </a:path>
                    </a:pathLst>
                  </a:cu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62" name="椭圆 61"/>
                <p:cNvSpPr/>
                <p:nvPr/>
              </p:nvSpPr>
              <p:spPr>
                <a:xfrm>
                  <a:off x="-1196" y="2969"/>
                  <a:ext cx="4687" cy="4687"/>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文本框 62"/>
              <p:cNvSpPr txBox="1"/>
              <p:nvPr/>
            </p:nvSpPr>
            <p:spPr>
              <a:xfrm>
                <a:off x="1117" y="2432"/>
                <a:ext cx="837" cy="580"/>
              </a:xfrm>
              <a:prstGeom prst="rect">
                <a:avLst/>
              </a:prstGeom>
              <a:noFill/>
            </p:spPr>
            <p:txBody>
              <a:bodyPr wrap="square" rtlCol="0">
                <a:spAutoFit/>
              </a:bodyPr>
              <a:lstStyle/>
              <a:p>
                <a:r>
                  <a:rPr lang="en-US" altLang="zh-CN" b="1">
                    <a:solidFill>
                      <a:schemeClr val="bg1"/>
                    </a:solidFill>
                  </a:rPr>
                  <a:t>03</a:t>
                </a:r>
                <a:endParaRPr lang="en-US" altLang="zh-CN" b="1">
                  <a:solidFill>
                    <a:schemeClr val="bg1"/>
                  </a:solidFill>
                </a:endParaRPr>
              </a:p>
            </p:txBody>
          </p:sp>
        </p:grpSp>
        <p:sp>
          <p:nvSpPr>
            <p:cNvPr id="75" name="文本框 74"/>
            <p:cNvSpPr txBox="1"/>
            <p:nvPr/>
          </p:nvSpPr>
          <p:spPr>
            <a:xfrm>
              <a:off x="12537" y="7210"/>
              <a:ext cx="6871" cy="652"/>
            </a:xfrm>
            <a:prstGeom prst="rect">
              <a:avLst/>
            </a:prstGeom>
            <a:noFill/>
          </p:spPr>
          <p:txBody>
            <a:bodyPr wrap="square" rtlCol="0">
              <a:spAutoFit/>
            </a:bodyPr>
            <a:lstStyle/>
            <a:p>
              <a:pPr algn="l"/>
              <a:r>
                <a:rPr lang="zh-CN" altLang="en-US" sz="2100" b="1"/>
                <a:t>幼儿快乐体操活动内容开发的研究</a:t>
              </a:r>
              <a:endParaRPr lang="zh-CN" altLang="en-US" sz="2100" b="1"/>
            </a:p>
          </p:txBody>
        </p:sp>
      </p:gr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bldLst>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23"/>
          <p:cNvGrpSpPr/>
          <p:nvPr/>
        </p:nvGrpSpPr>
        <p:grpSpPr>
          <a:xfrm>
            <a:off x="1392493" y="1936626"/>
            <a:ext cx="4886325" cy="1230630"/>
            <a:chOff x="4357092" y="1162895"/>
            <a:chExt cx="3665239" cy="922972"/>
          </a:xfrm>
        </p:grpSpPr>
        <p:sp>
          <p:nvSpPr>
            <p:cNvPr id="11" name="MH_SubTitle_1"/>
            <p:cNvSpPr txBox="1"/>
            <p:nvPr>
              <p:custDataLst>
                <p:tags r:id="rId1"/>
              </p:custDataLst>
            </p:nvPr>
          </p:nvSpPr>
          <p:spPr>
            <a:xfrm>
              <a:off x="5071087" y="1162895"/>
              <a:ext cx="2951244" cy="922972"/>
            </a:xfrm>
            <a:prstGeom prst="rect">
              <a:avLst/>
            </a:prstGeom>
            <a:noFill/>
          </p:spPr>
          <p:txBody>
            <a:bodyPr wrap="square" lIns="0" tIns="0" rIns="0" bIns="0" anchor="ctr">
              <a:spAutoFit/>
            </a:bodyPr>
            <a:lstStyle/>
            <a:p>
              <a:r>
                <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rPr>
                <a:t>问题</a:t>
              </a:r>
              <a:r>
                <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rPr>
                <a:t>提出</a:t>
              </a:r>
              <a:endPar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endParaRPr>
            </a:p>
            <a:p>
              <a:r>
                <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rPr>
                <a:t>现状</a:t>
              </a:r>
              <a:r>
                <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rPr>
                <a:t>分析</a:t>
              </a:r>
              <a:endPar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nvGrpSpPr>
            <p:cNvPr id="12" name="组合 2"/>
            <p:cNvGrpSpPr/>
            <p:nvPr/>
          </p:nvGrpSpPr>
          <p:grpSpPr>
            <a:xfrm>
              <a:off x="4357092" y="1347615"/>
              <a:ext cx="802436" cy="488156"/>
              <a:chOff x="6127160" y="2096130"/>
              <a:chExt cx="1128426" cy="686432"/>
            </a:xfrm>
          </p:grpSpPr>
          <p:cxnSp>
            <p:nvCxnSpPr>
              <p:cNvPr id="13" name="MH_Other_1"/>
              <p:cNvCxnSpPr/>
              <p:nvPr>
                <p:custDataLst>
                  <p:tags r:id="rId2"/>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MH_Other_3"/>
              <p:cNvSpPr txBox="1">
                <a:spLocks noChangeArrowheads="1"/>
              </p:cNvSpPr>
              <p:nvPr>
                <p:custDataLst>
                  <p:tags r:id="rId3"/>
                </p:custDataLst>
              </p:nvPr>
            </p:nvSpPr>
            <p:spPr bwMode="auto">
              <a:xfrm>
                <a:off x="6127160" y="2160723"/>
                <a:ext cx="565888" cy="5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sz="36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6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 name="组合 24"/>
          <p:cNvGrpSpPr/>
          <p:nvPr/>
        </p:nvGrpSpPr>
        <p:grpSpPr>
          <a:xfrm>
            <a:off x="1362260" y="3493144"/>
            <a:ext cx="4438650" cy="1230631"/>
            <a:chOff x="4357093" y="1832703"/>
            <a:chExt cx="3329437" cy="1100533"/>
          </a:xfrm>
        </p:grpSpPr>
        <p:sp>
          <p:nvSpPr>
            <p:cNvPr id="16" name="MH_SubTitle_2"/>
            <p:cNvSpPr txBox="1"/>
            <p:nvPr>
              <p:custDataLst>
                <p:tags r:id="rId4"/>
              </p:custDataLst>
            </p:nvPr>
          </p:nvSpPr>
          <p:spPr>
            <a:xfrm>
              <a:off x="5071088" y="1832703"/>
              <a:ext cx="2615442" cy="1100533"/>
            </a:xfrm>
            <a:prstGeom prst="rect">
              <a:avLst/>
            </a:prstGeom>
            <a:noFill/>
          </p:spPr>
          <p:txBody>
            <a:bodyPr wrap="square" lIns="0" tIns="0" rIns="0" bIns="0" anchor="ctr">
              <a:spAutoFit/>
            </a:bodyPr>
            <a:lstStyle/>
            <a:p>
              <a:pPr lvl="0"/>
              <a:r>
                <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rPr>
                <a:t>文献综述</a:t>
              </a:r>
              <a:endPar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endParaRPr>
            </a:p>
            <a:p>
              <a:pPr lvl="0"/>
              <a:r>
                <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rPr>
                <a:t>核心</a:t>
              </a:r>
              <a:r>
                <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rPr>
                <a:t>概念</a:t>
              </a:r>
              <a:endPar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nvGrpSpPr>
            <p:cNvPr id="17" name="组合 6"/>
            <p:cNvGrpSpPr/>
            <p:nvPr/>
          </p:nvGrpSpPr>
          <p:grpSpPr>
            <a:xfrm>
              <a:off x="4357093" y="2003519"/>
              <a:ext cx="802437" cy="575995"/>
              <a:chOff x="6127159" y="3019004"/>
              <a:chExt cx="1128427" cy="809949"/>
            </a:xfrm>
          </p:grpSpPr>
          <p:cxnSp>
            <p:nvCxnSpPr>
              <p:cNvPr id="18" name="MH_Other_4"/>
              <p:cNvCxnSpPr/>
              <p:nvPr>
                <p:custDataLst>
                  <p:tags r:id="rId5"/>
                </p:custDataLst>
              </p:nvPr>
            </p:nvCxnSpPr>
            <p:spPr>
              <a:xfrm flipH="1">
                <a:off x="6525624" y="3142521"/>
                <a:ext cx="729962" cy="6864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MH_Other_6"/>
              <p:cNvSpPr txBox="1">
                <a:spLocks noChangeArrowheads="1"/>
              </p:cNvSpPr>
              <p:nvPr>
                <p:custDataLst>
                  <p:tags r:id="rId6"/>
                </p:custDataLst>
              </p:nvPr>
            </p:nvSpPr>
            <p:spPr bwMode="auto">
              <a:xfrm>
                <a:off x="6127159" y="3019004"/>
                <a:ext cx="565888" cy="69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36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6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 name="组合 25"/>
          <p:cNvGrpSpPr/>
          <p:nvPr/>
        </p:nvGrpSpPr>
        <p:grpSpPr>
          <a:xfrm>
            <a:off x="1226913" y="4860526"/>
            <a:ext cx="4374853" cy="1230630"/>
            <a:chOff x="4364119" y="2649593"/>
            <a:chExt cx="3281583" cy="922973"/>
          </a:xfrm>
        </p:grpSpPr>
        <p:sp>
          <p:nvSpPr>
            <p:cNvPr id="21" name="MH_SubTitle_3"/>
            <p:cNvSpPr txBox="1"/>
            <p:nvPr>
              <p:custDataLst>
                <p:tags r:id="rId7"/>
              </p:custDataLst>
            </p:nvPr>
          </p:nvSpPr>
          <p:spPr>
            <a:xfrm>
              <a:off x="5078368" y="2649593"/>
              <a:ext cx="2567334" cy="922973"/>
            </a:xfrm>
            <a:prstGeom prst="rect">
              <a:avLst/>
            </a:prstGeom>
            <a:noFill/>
          </p:spPr>
          <p:txBody>
            <a:bodyPr wrap="square" lIns="0" tIns="0" rIns="0" bIns="0" anchor="ctr">
              <a:spAutoFit/>
            </a:bodyPr>
            <a:lstStyle/>
            <a:p>
              <a:r>
                <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rPr>
                <a:t>研究意义</a:t>
              </a:r>
              <a:endPar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endParaRPr>
            </a:p>
            <a:p>
              <a:r>
                <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rPr>
                <a:t>理论假设</a:t>
              </a:r>
              <a:endPar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nvGrpSpPr>
            <p:cNvPr id="22" name="组合 7"/>
            <p:cNvGrpSpPr/>
            <p:nvPr/>
          </p:nvGrpSpPr>
          <p:grpSpPr>
            <a:xfrm>
              <a:off x="4364119" y="2815216"/>
              <a:ext cx="795407" cy="508042"/>
              <a:chOff x="6137044" y="4159274"/>
              <a:chExt cx="1118542" cy="714395"/>
            </a:xfrm>
          </p:grpSpPr>
          <p:cxnSp>
            <p:nvCxnSpPr>
              <p:cNvPr id="23" name="MH_Other_7"/>
              <p:cNvCxnSpPr/>
              <p:nvPr>
                <p:custDataLst>
                  <p:tags r:id="rId8"/>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MH_Other_9"/>
              <p:cNvSpPr txBox="1">
                <a:spLocks noChangeArrowheads="1"/>
              </p:cNvSpPr>
              <p:nvPr>
                <p:custDataLst>
                  <p:tags r:id="rId9"/>
                </p:custDataLst>
              </p:nvPr>
            </p:nvSpPr>
            <p:spPr bwMode="auto">
              <a:xfrm>
                <a:off x="6137044" y="4159274"/>
                <a:ext cx="565888" cy="5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36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6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0" name="MH_Others_1"/>
          <p:cNvSpPr txBox="1"/>
          <p:nvPr>
            <p:custDataLst>
              <p:tags r:id="rId10"/>
            </p:custDataLst>
          </p:nvPr>
        </p:nvSpPr>
        <p:spPr>
          <a:xfrm>
            <a:off x="0" y="400681"/>
            <a:ext cx="2724517" cy="738664"/>
          </a:xfrm>
          <a:prstGeom prst="rect">
            <a:avLst/>
          </a:prstGeom>
          <a:noFill/>
        </p:spPr>
        <p:txBody>
          <a:bodyPr vert="horz" wrap="square" lIns="0" tIns="0" rIns="0" bIns="0" rtlCol="0" anchor="ctr" anchorCtr="0">
            <a:spAutoFit/>
          </a:bodyPr>
          <a:lstStyle/>
          <a:p>
            <a:pPr algn="ctr"/>
            <a:r>
              <a:rPr lang="zh-CN" altLang="en-US" sz="48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48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1">
            <a:extLst>
              <a:ext uri="{28A0092B-C50C-407E-A947-70E740481C1C}">
                <a14:useLocalDpi xmlns:a14="http://schemas.microsoft.com/office/drawing/2010/main" val="0"/>
              </a:ext>
            </a:extLst>
          </a:blip>
          <a:srcRect b="51944"/>
          <a:stretch>
            <a:fillRect/>
          </a:stretch>
        </p:blipFill>
        <p:spPr>
          <a:xfrm>
            <a:off x="6215901" y="2666560"/>
            <a:ext cx="8532491" cy="4100336"/>
          </a:xfrm>
          <a:prstGeom prst="rect">
            <a:avLst/>
          </a:prstGeom>
        </p:spPr>
      </p:pic>
      <p:grpSp>
        <p:nvGrpSpPr>
          <p:cNvPr id="26" name="组合 23"/>
          <p:cNvGrpSpPr/>
          <p:nvPr/>
        </p:nvGrpSpPr>
        <p:grpSpPr>
          <a:xfrm>
            <a:off x="6165039" y="3299383"/>
            <a:ext cx="6022975" cy="1230630"/>
            <a:chOff x="4380111" y="1162895"/>
            <a:chExt cx="3917080" cy="922972"/>
          </a:xfrm>
        </p:grpSpPr>
        <p:sp>
          <p:nvSpPr>
            <p:cNvPr id="27" name="MH_SubTitle_1"/>
            <p:cNvSpPr txBox="1"/>
            <p:nvPr>
              <p:custDataLst>
                <p:tags r:id="rId12"/>
              </p:custDataLst>
            </p:nvPr>
          </p:nvSpPr>
          <p:spPr>
            <a:xfrm>
              <a:off x="5071020" y="1162895"/>
              <a:ext cx="3226171" cy="922972"/>
            </a:xfrm>
            <a:prstGeom prst="rect">
              <a:avLst/>
            </a:prstGeom>
            <a:noFill/>
          </p:spPr>
          <p:txBody>
            <a:bodyPr wrap="square" lIns="0" tIns="0" rIns="0" bIns="0" anchor="ctr">
              <a:spAutoFit/>
            </a:bodyPr>
            <a:lstStyle/>
            <a:p>
              <a:r>
                <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rPr>
                <a:t>研究</a:t>
              </a:r>
              <a:r>
                <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rPr>
                <a:t>阶段</a:t>
              </a:r>
              <a:endPar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endParaRPr>
            </a:p>
            <a:p>
              <a:r>
                <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rPr>
                <a:t>主要措施</a:t>
              </a:r>
              <a:endPar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nvGrpSpPr>
            <p:cNvPr id="28" name="组合 2"/>
            <p:cNvGrpSpPr/>
            <p:nvPr/>
          </p:nvGrpSpPr>
          <p:grpSpPr>
            <a:xfrm>
              <a:off x="4380111" y="1347614"/>
              <a:ext cx="779419" cy="488156"/>
              <a:chOff x="6159528" y="2096130"/>
              <a:chExt cx="1096058" cy="686432"/>
            </a:xfrm>
          </p:grpSpPr>
          <p:cxnSp>
            <p:nvCxnSpPr>
              <p:cNvPr id="29" name="MH_Other_1"/>
              <p:cNvCxnSpPr/>
              <p:nvPr>
                <p:custDataLst>
                  <p:tags r:id="rId13"/>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MH_Other_3"/>
              <p:cNvSpPr txBox="1">
                <a:spLocks noChangeArrowheads="1"/>
              </p:cNvSpPr>
              <p:nvPr>
                <p:custDataLst>
                  <p:tags r:id="rId14"/>
                </p:custDataLst>
              </p:nvPr>
            </p:nvSpPr>
            <p:spPr bwMode="auto">
              <a:xfrm>
                <a:off x="6159528" y="2147214"/>
                <a:ext cx="565888" cy="5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sz="36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05</a:t>
                </a:r>
                <a:endParaRPr lang="zh-CN" altLang="en-US" sz="36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2" name="组合 23"/>
          <p:cNvGrpSpPr/>
          <p:nvPr/>
        </p:nvGrpSpPr>
        <p:grpSpPr>
          <a:xfrm>
            <a:off x="6279064" y="5075738"/>
            <a:ext cx="4462145" cy="676680"/>
            <a:chOff x="4357092" y="1347614"/>
            <a:chExt cx="3347061" cy="507510"/>
          </a:xfrm>
        </p:grpSpPr>
        <p:sp>
          <p:nvSpPr>
            <p:cNvPr id="33" name="MH_SubTitle_1"/>
            <p:cNvSpPr txBox="1"/>
            <p:nvPr>
              <p:custDataLst>
                <p:tags r:id="rId15"/>
              </p:custDataLst>
            </p:nvPr>
          </p:nvSpPr>
          <p:spPr>
            <a:xfrm>
              <a:off x="5071087" y="1393638"/>
              <a:ext cx="2633066" cy="461486"/>
            </a:xfrm>
            <a:prstGeom prst="rect">
              <a:avLst/>
            </a:prstGeom>
            <a:noFill/>
          </p:spPr>
          <p:txBody>
            <a:bodyPr wrap="square" lIns="0" tIns="0" rIns="0" bIns="0" anchor="ctr">
              <a:spAutoFit/>
            </a:bodyPr>
            <a:lstStyle/>
            <a:p>
              <a:r>
                <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rPr>
                <a:t>预期研究成果</a:t>
              </a:r>
              <a:endPar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nvGrpSpPr>
            <p:cNvPr id="34" name="组合 2"/>
            <p:cNvGrpSpPr/>
            <p:nvPr/>
          </p:nvGrpSpPr>
          <p:grpSpPr>
            <a:xfrm>
              <a:off x="4357092" y="1347614"/>
              <a:ext cx="802436" cy="488156"/>
              <a:chOff x="6127160" y="2096130"/>
              <a:chExt cx="1128426" cy="686432"/>
            </a:xfrm>
          </p:grpSpPr>
          <p:cxnSp>
            <p:nvCxnSpPr>
              <p:cNvPr id="35" name="MH_Other_1"/>
              <p:cNvCxnSpPr/>
              <p:nvPr>
                <p:custDataLst>
                  <p:tags r:id="rId16"/>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MH_Other_3"/>
              <p:cNvSpPr txBox="1">
                <a:spLocks noChangeArrowheads="1"/>
              </p:cNvSpPr>
              <p:nvPr>
                <p:custDataLst>
                  <p:tags r:id="rId17"/>
                </p:custDataLst>
              </p:nvPr>
            </p:nvSpPr>
            <p:spPr bwMode="auto">
              <a:xfrm>
                <a:off x="6127160" y="2097944"/>
                <a:ext cx="565888" cy="5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sz="36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06</a:t>
                </a:r>
                <a:endParaRPr lang="zh-CN" altLang="en-US" sz="36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7" name="组合 23"/>
          <p:cNvGrpSpPr/>
          <p:nvPr/>
        </p:nvGrpSpPr>
        <p:grpSpPr>
          <a:xfrm>
            <a:off x="6278818" y="1897800"/>
            <a:ext cx="5913120" cy="1230630"/>
            <a:chOff x="4357092" y="980252"/>
            <a:chExt cx="4435439" cy="1288259"/>
          </a:xfrm>
        </p:grpSpPr>
        <p:sp>
          <p:nvSpPr>
            <p:cNvPr id="38" name="MH_SubTitle_1"/>
            <p:cNvSpPr txBox="1"/>
            <p:nvPr>
              <p:custDataLst>
                <p:tags r:id="rId18"/>
              </p:custDataLst>
            </p:nvPr>
          </p:nvSpPr>
          <p:spPr>
            <a:xfrm>
              <a:off x="5071087" y="980252"/>
              <a:ext cx="3721444" cy="1288259"/>
            </a:xfrm>
            <a:prstGeom prst="rect">
              <a:avLst/>
            </a:prstGeom>
            <a:noFill/>
          </p:spPr>
          <p:txBody>
            <a:bodyPr wrap="square" lIns="0" tIns="0" rIns="0" bIns="0" anchor="ctr">
              <a:spAutoFit/>
            </a:bodyPr>
            <a:lstStyle/>
            <a:p>
              <a:r>
                <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rPr>
                <a:t>研究内容</a:t>
              </a:r>
              <a:endPar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endParaRPr>
            </a:p>
            <a:p>
              <a:r>
                <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rPr>
                <a:t>研究</a:t>
              </a:r>
              <a:r>
                <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rPr>
                <a:t>方法</a:t>
              </a:r>
              <a:endParaRPr lang="zh-CN" altLang="en-US" sz="4000" b="1" dirty="0">
                <a:solidFill>
                  <a:schemeClr val="tx1">
                    <a:lumMod val="95000"/>
                    <a:lumOff val="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nvGrpSpPr>
            <p:cNvPr id="39" name="组合 2"/>
            <p:cNvGrpSpPr/>
            <p:nvPr/>
          </p:nvGrpSpPr>
          <p:grpSpPr>
            <a:xfrm>
              <a:off x="4357092" y="1205124"/>
              <a:ext cx="802436" cy="630646"/>
              <a:chOff x="6127160" y="1895764"/>
              <a:chExt cx="1128426" cy="886798"/>
            </a:xfrm>
          </p:grpSpPr>
          <p:cxnSp>
            <p:nvCxnSpPr>
              <p:cNvPr id="40" name="MH_Other_1"/>
              <p:cNvCxnSpPr/>
              <p:nvPr>
                <p:custDataLst>
                  <p:tags r:id="rId19"/>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MH_Other_3"/>
              <p:cNvSpPr txBox="1">
                <a:spLocks noChangeArrowheads="1"/>
              </p:cNvSpPr>
              <p:nvPr>
                <p:custDataLst>
                  <p:tags r:id="rId20"/>
                </p:custDataLst>
              </p:nvPr>
            </p:nvSpPr>
            <p:spPr bwMode="auto">
              <a:xfrm>
                <a:off x="6127160" y="1895764"/>
                <a:ext cx="565888" cy="8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sz="36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600"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2" name="文本框 41"/>
          <p:cNvSpPr txBox="1"/>
          <p:nvPr/>
        </p:nvSpPr>
        <p:spPr>
          <a:xfrm>
            <a:off x="458138" y="1387711"/>
            <a:ext cx="1993686" cy="461665"/>
          </a:xfrm>
          <a:prstGeom prst="rect">
            <a:avLst/>
          </a:prstGeom>
          <a:noFill/>
        </p:spPr>
        <p:txBody>
          <a:bodyPr wrap="square" rtlCol="0">
            <a:spAutoFit/>
          </a:bodyPr>
          <a:lstStyle/>
          <a:p>
            <a:pPr algn="dist"/>
            <a:r>
              <a:rPr kumimoji="1" lang="en-US" altLang="zh-CN" sz="2400" b="1" dirty="0">
                <a:solidFill>
                  <a:schemeClr val="accent1"/>
                </a:solidFill>
                <a:latin typeface="思源黑体 CN Bold" panose="020B0800000000000000" pitchFamily="34" charset="-122"/>
                <a:ea typeface="思源黑体 CN Bold" panose="020B0800000000000000" pitchFamily="34" charset="-122"/>
                <a:cs typeface="Yuanti SC" panose="02010600040101010101" charset="-122"/>
                <a:sym typeface="Source Han Serif SC" panose="02020400000000000000" pitchFamily="18" charset="-122"/>
              </a:rPr>
              <a:t>CONTENTS</a:t>
            </a:r>
            <a:endParaRPr kumimoji="1" lang="zh-CN" altLang="en-US" sz="2400" b="1" dirty="0">
              <a:solidFill>
                <a:schemeClr val="accent1"/>
              </a:solidFill>
              <a:latin typeface="思源黑体 CN Bold" panose="020B0800000000000000" pitchFamily="34" charset="-122"/>
              <a:ea typeface="思源黑体 CN Bold" panose="020B0800000000000000" pitchFamily="34" charset="-122"/>
              <a:cs typeface="Yuanti SC" panose="02010600040101010101" charset="-122"/>
              <a:sym typeface="Source Han Serif SC" panose="02020400000000000000" pitchFamily="18" charset="-122"/>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395413"/>
            <a:ext cx="12192000" cy="4392612"/>
            <a:chOff x="0" y="1395413"/>
            <a:chExt cx="12192000" cy="4392612"/>
          </a:xfrm>
        </p:grpSpPr>
        <p:sp>
          <p:nvSpPr>
            <p:cNvPr id="8" name="Freeform 5"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3308645" y="1395413"/>
              <a:ext cx="8883355" cy="1881187"/>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04668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Freeform 6"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0" y="4075113"/>
              <a:ext cx="5693725" cy="1712912"/>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04668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Freeform 7"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0" y="2052639"/>
              <a:ext cx="10728896" cy="2981325"/>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00999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2" name="e7d195523061f1c0" descr="e7d195523061f1c060910eeaeeff1464599dc3392e14be42F6605DBF3376AA578EAD49A2F34CDE9F8BA873D9FC4305B94F8C98BE913D0BB55B77B4982D855D57316D9666CF50C0C1F882EEA92AB650391898752DC0F28C027E30AABBE39009D367F52CF2EB08CFD5B7F9FB4301E8C18380EF535FE4A4CCCE7A68EA8B854FFF693052B82C6FF16E3D" hidden="1"/>
          <p:cNvSpPr txBox="1"/>
          <p:nvPr/>
        </p:nvSpPr>
        <p:spPr>
          <a:xfrm>
            <a:off x="-355600" y="1803400"/>
            <a:ext cx="259366"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rPr>
              <a:t>e7d195523061f1c060910eeaeeff1464599dc3392e14be42F6605DBF3376AA578EAD49A2F34CDE9F8BA873D9FC4305B94F8C98BE913D0BB55B77B4982D855D57316D9666CF50C0C1F882EEA92AB650391898752DC0F28C027E30AABBE39009D367F52CF2EB08CFD5B7F9FB4301E8C18380EF535FE4A4CCCE7A68EA8B854FFF693052B82C6FF16E3D</a:t>
            </a:r>
            <a:endParaRPr kumimoji="0" lang="zh-CN" altLang="en-US" sz="1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3" name="文本框 12"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txBox="1"/>
          <p:nvPr/>
        </p:nvSpPr>
        <p:spPr>
          <a:xfrm>
            <a:off x="1037467" y="1908176"/>
            <a:ext cx="1616148" cy="31547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rPr>
              <a:t>4</a:t>
            </a:r>
            <a:endParaRPr kumimoji="0" lang="zh-CN" altLang="en-US" sz="199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文本框 14" descr="e7d195523061f1c060910eeaeeff1464599dc3392e14be42F6605DBF3376AA578EAD49A2F34CDE9F8BA873D9FC4305B94F8C98BE913D0BB55B77B4982D855D57316D9666CF50C0C1F882EEA92AB650396E1778977ABF941FB65177D6883232DFBC3F3168BD9BD0485E96A7ADBC6152F51AEFDD4DC1585EA5788F3B2196A7697FB05ACDF1C9823A42"/>
          <p:cNvSpPr txBox="1"/>
          <p:nvPr/>
        </p:nvSpPr>
        <p:spPr>
          <a:xfrm>
            <a:off x="2653665" y="2911475"/>
            <a:ext cx="6158865" cy="2122805"/>
          </a:xfrm>
          <a:prstGeom prst="rect">
            <a:avLst/>
          </a:prstGeom>
          <a:noFill/>
        </p:spPr>
        <p:txBody>
          <a:bodyPr wrap="square" rtlCol="0">
            <a:spAutoFit/>
          </a:bodyPr>
          <a:lstStyle/>
          <a:p>
            <a:pPr lvl="0" algn="ct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研究</a:t>
            </a: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内容</a:t>
            </a:r>
            <a:endPar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a:p>
            <a:pPr lvl="0" algn="ct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研究</a:t>
            </a: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方法</a:t>
            </a:r>
            <a:endPar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Freeform 8"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11227177" y="1908176"/>
            <a:ext cx="556995" cy="900113"/>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bldLst>
      <p:bldP spid="13" grpId="0"/>
      <p:bldP spid="15" grpId="0"/>
      <p:bldP spid="1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7"/>
          <p:cNvSpPr txBox="1"/>
          <p:nvPr/>
        </p:nvSpPr>
        <p:spPr>
          <a:xfrm>
            <a:off x="5240791" y="2820635"/>
            <a:ext cx="1248139" cy="131318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4265" b="1" dirty="0">
                <a:solidFill>
                  <a:schemeClr val="tx1">
                    <a:lumMod val="65000"/>
                    <a:lumOff val="35000"/>
                  </a:schemeClr>
                </a:solidFill>
                <a:latin typeface="+mn-lt"/>
                <a:ea typeface="+mn-ea"/>
                <a:cs typeface="+mn-ea"/>
                <a:sym typeface="+mn-lt"/>
              </a:rPr>
              <a:t>研究内容</a:t>
            </a:r>
            <a:endParaRPr lang="zh-CN" altLang="en-US" sz="4265" b="1" dirty="0">
              <a:solidFill>
                <a:schemeClr val="tx1">
                  <a:lumMod val="65000"/>
                  <a:lumOff val="35000"/>
                </a:schemeClr>
              </a:solidFill>
              <a:latin typeface="+mn-lt"/>
              <a:ea typeface="+mn-ea"/>
              <a:cs typeface="+mn-ea"/>
              <a:sym typeface="+mn-lt"/>
            </a:endParaRPr>
          </a:p>
        </p:txBody>
      </p:sp>
      <p:sp>
        <p:nvSpPr>
          <p:cNvPr id="14" name="TextBox 18"/>
          <p:cNvSpPr txBox="1"/>
          <p:nvPr/>
        </p:nvSpPr>
        <p:spPr>
          <a:xfrm>
            <a:off x="518795" y="1817370"/>
            <a:ext cx="3668395" cy="166179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sz="1800" dirty="0">
                <a:solidFill>
                  <a:schemeClr val="bg2">
                    <a:lumMod val="25000"/>
                  </a:schemeClr>
                </a:solidFill>
                <a:latin typeface="+mn-lt"/>
                <a:ea typeface="+mn-ea"/>
                <a:cs typeface="+mn-ea"/>
                <a:sym typeface="+mn-lt"/>
              </a:rPr>
              <a:t>设计调查问卷，了解家长、教师对快乐体操活动的相关观念和态度</a:t>
            </a:r>
            <a:r>
              <a:rPr lang="zh-CN" sz="1800" dirty="0">
                <a:solidFill>
                  <a:schemeClr val="bg2">
                    <a:lumMod val="25000"/>
                  </a:schemeClr>
                </a:solidFill>
                <a:latin typeface="+mn-lt"/>
                <a:ea typeface="+mn-ea"/>
                <a:cs typeface="+mn-ea"/>
                <a:sym typeface="+mn-lt"/>
              </a:rPr>
              <a:t>。</a:t>
            </a:r>
            <a:endParaRPr lang="zh-CN" sz="1800" dirty="0">
              <a:solidFill>
                <a:schemeClr val="bg2">
                  <a:lumMod val="25000"/>
                </a:schemeClr>
              </a:solidFill>
              <a:latin typeface="+mn-lt"/>
              <a:ea typeface="+mn-ea"/>
              <a:cs typeface="+mn-ea"/>
              <a:sym typeface="+mn-lt"/>
            </a:endParaRPr>
          </a:p>
          <a:p>
            <a:pPr>
              <a:lnSpc>
                <a:spcPct val="150000"/>
              </a:lnSpc>
            </a:pPr>
            <a:r>
              <a:rPr sz="1800" dirty="0">
                <a:solidFill>
                  <a:schemeClr val="bg2">
                    <a:lumMod val="25000"/>
                  </a:schemeClr>
                </a:solidFill>
                <a:latin typeface="+mn-lt"/>
                <a:ea typeface="+mn-ea"/>
                <a:cs typeface="+mn-ea"/>
                <a:sym typeface="+mn-lt"/>
              </a:rPr>
              <a:t>设计幼儿基本动作发展情况评估量表，了解幼儿基本运动技能发展情况</a:t>
            </a:r>
            <a:r>
              <a:rPr lang="zh-CN" sz="1800" dirty="0">
                <a:solidFill>
                  <a:schemeClr val="bg2">
                    <a:lumMod val="25000"/>
                  </a:schemeClr>
                </a:solidFill>
                <a:latin typeface="+mn-lt"/>
                <a:ea typeface="+mn-ea"/>
                <a:cs typeface="+mn-ea"/>
                <a:sym typeface="+mn-lt"/>
              </a:rPr>
              <a:t>。</a:t>
            </a:r>
            <a:endParaRPr lang="zh-CN" sz="1800" dirty="0">
              <a:solidFill>
                <a:schemeClr val="bg2">
                  <a:lumMod val="25000"/>
                </a:schemeClr>
              </a:solidFill>
              <a:latin typeface="+mn-lt"/>
              <a:ea typeface="+mn-ea"/>
              <a:cs typeface="+mn-ea"/>
              <a:sym typeface="+mn-lt"/>
            </a:endParaRPr>
          </a:p>
        </p:txBody>
      </p:sp>
      <p:sp>
        <p:nvSpPr>
          <p:cNvPr id="15" name="TextBox 19"/>
          <p:cNvSpPr txBox="1"/>
          <p:nvPr/>
        </p:nvSpPr>
        <p:spPr>
          <a:xfrm>
            <a:off x="7731760" y="2007870"/>
            <a:ext cx="3910965" cy="166179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bg2">
                    <a:lumMod val="25000"/>
                  </a:schemeClr>
                </a:solidFill>
                <a:latin typeface="+mn-lt"/>
                <a:ea typeface="+mn-ea"/>
                <a:cs typeface="+mn-ea"/>
                <a:sym typeface="+mn-lt"/>
              </a:rPr>
              <a:t>遵循幼儿身体发育和肌体发育，结合幼儿已有经验和兴趣爱好，在安全评估的基础上充分开发园内外各种可利用的场地、器材、设施、专业指导等资源</a:t>
            </a:r>
            <a:endParaRPr lang="zh-CN" altLang="en-US" sz="1800" dirty="0">
              <a:solidFill>
                <a:schemeClr val="bg2">
                  <a:lumMod val="25000"/>
                </a:schemeClr>
              </a:solidFill>
              <a:latin typeface="+mn-lt"/>
              <a:ea typeface="+mn-ea"/>
              <a:cs typeface="+mn-ea"/>
              <a:sym typeface="+mn-lt"/>
            </a:endParaRPr>
          </a:p>
        </p:txBody>
      </p:sp>
      <p:sp>
        <p:nvSpPr>
          <p:cNvPr id="16" name="TextBox 20"/>
          <p:cNvSpPr txBox="1"/>
          <p:nvPr/>
        </p:nvSpPr>
        <p:spPr>
          <a:xfrm>
            <a:off x="518795" y="5102225"/>
            <a:ext cx="4854575" cy="166179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tx1">
                    <a:lumMod val="85000"/>
                    <a:lumOff val="15000"/>
                  </a:schemeClr>
                </a:solidFill>
                <a:latin typeface="+mn-lt"/>
                <a:ea typeface="+mn-ea"/>
                <a:cs typeface="+mn-ea"/>
                <a:sym typeface="+mn-lt"/>
              </a:rPr>
              <a:t>从强调身心融合、重视亲历体认、搭建趣味性的教育教学情景、关注教育教学的互动生成等方面探索和积累开展幼儿快乐体操活动的可行性操作经验，分析提炼，形成有效的支持性策略。</a:t>
            </a:r>
            <a:endParaRPr lang="zh-CN" altLang="en-US" sz="1800" dirty="0">
              <a:solidFill>
                <a:schemeClr val="tx1">
                  <a:lumMod val="85000"/>
                  <a:lumOff val="15000"/>
                </a:schemeClr>
              </a:solidFill>
              <a:latin typeface="+mn-lt"/>
              <a:ea typeface="+mn-ea"/>
              <a:cs typeface="+mn-ea"/>
              <a:sym typeface="+mn-lt"/>
            </a:endParaRPr>
          </a:p>
        </p:txBody>
      </p:sp>
      <p:sp>
        <p:nvSpPr>
          <p:cNvPr id="17" name="TextBox 21"/>
          <p:cNvSpPr txBox="1"/>
          <p:nvPr/>
        </p:nvSpPr>
        <p:spPr>
          <a:xfrm>
            <a:off x="7907655" y="5002530"/>
            <a:ext cx="4057015" cy="166179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tx1">
                    <a:lumMod val="85000"/>
                    <a:lumOff val="15000"/>
                  </a:schemeClr>
                </a:solidFill>
                <a:latin typeface="+mn-lt"/>
                <a:ea typeface="+mn-ea"/>
                <a:cs typeface="+mn-ea"/>
                <a:sym typeface="+mn-lt"/>
              </a:rPr>
              <a:t>基于幼儿基本动作领域要点，积极开发、探究大中小不同年龄段幼儿快乐体操体育活动项目和内容</a:t>
            </a:r>
            <a:r>
              <a:rPr lang="en-US" altLang="zh-CN" sz="1800" dirty="0">
                <a:solidFill>
                  <a:schemeClr val="tx1">
                    <a:lumMod val="85000"/>
                    <a:lumOff val="15000"/>
                  </a:schemeClr>
                </a:solidFill>
                <a:latin typeface="+mn-lt"/>
                <a:ea typeface="+mn-ea"/>
                <a:cs typeface="+mn-ea"/>
                <a:sym typeface="+mn-lt"/>
              </a:rPr>
              <a:t>;</a:t>
            </a:r>
            <a:r>
              <a:rPr lang="zh-CN" altLang="en-US" sz="1800" dirty="0">
                <a:solidFill>
                  <a:schemeClr val="tx1">
                    <a:lumMod val="85000"/>
                    <a:lumOff val="15000"/>
                  </a:schemeClr>
                </a:solidFill>
                <a:latin typeface="+mn-lt"/>
                <a:ea typeface="+mn-ea"/>
                <a:cs typeface="+mn-ea"/>
                <a:sym typeface="+mn-lt"/>
              </a:rPr>
              <a:t>鼓励幼儿大胆创造，探究快乐体操各种变化组合及创新活动</a:t>
            </a:r>
            <a:endParaRPr lang="zh-CN" altLang="en-US" sz="1800" dirty="0">
              <a:solidFill>
                <a:schemeClr val="tx1">
                  <a:lumMod val="85000"/>
                  <a:lumOff val="15000"/>
                </a:schemeClr>
              </a:solidFill>
              <a:latin typeface="+mn-lt"/>
              <a:ea typeface="+mn-ea"/>
              <a:cs typeface="+mn-ea"/>
              <a:sym typeface="+mn-lt"/>
            </a:endParaRPr>
          </a:p>
        </p:txBody>
      </p:sp>
      <p:grpSp>
        <p:nvGrpSpPr>
          <p:cNvPr id="18" name="组合 17"/>
          <p:cNvGrpSpPr/>
          <p:nvPr/>
        </p:nvGrpSpPr>
        <p:grpSpPr>
          <a:xfrm>
            <a:off x="4220423" y="1842311"/>
            <a:ext cx="3323167" cy="3335868"/>
            <a:chOff x="3325813" y="1973262"/>
            <a:chExt cx="2492375" cy="2501901"/>
          </a:xfrm>
        </p:grpSpPr>
        <p:sp>
          <p:nvSpPr>
            <p:cNvPr id="19" name="Freeform 5"/>
            <p:cNvSpPr/>
            <p:nvPr/>
          </p:nvSpPr>
          <p:spPr bwMode="auto">
            <a:xfrm>
              <a:off x="3325813" y="3276600"/>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solidFill>
              <a:srgbClr val="046689"/>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0" name="Freeform 6"/>
            <p:cNvSpPr/>
            <p:nvPr/>
          </p:nvSpPr>
          <p:spPr bwMode="auto">
            <a:xfrm>
              <a:off x="3325813" y="1973262"/>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solidFill>
              <a:srgbClr val="009999"/>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1" name="Freeform 7"/>
            <p:cNvSpPr/>
            <p:nvPr/>
          </p:nvSpPr>
          <p:spPr bwMode="auto">
            <a:xfrm>
              <a:off x="4624388" y="3276600"/>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solidFill>
              <a:srgbClr val="009999"/>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2" name="Freeform 8"/>
            <p:cNvSpPr/>
            <p:nvPr/>
          </p:nvSpPr>
          <p:spPr bwMode="auto">
            <a:xfrm>
              <a:off x="4624388" y="1973262"/>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rgbClr val="046689"/>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3" name="TextBox 50"/>
            <p:cNvSpPr txBox="1"/>
            <p:nvPr/>
          </p:nvSpPr>
          <p:spPr>
            <a:xfrm rot="19080000">
              <a:off x="3365817" y="2487136"/>
              <a:ext cx="1281113" cy="338137"/>
            </a:xfrm>
            <a:prstGeom prst="rect">
              <a:avLst/>
            </a:prstGeom>
            <a:noFill/>
          </p:spPr>
          <p:txBody>
            <a:bodyPr wrap="square" lIns="0" tIns="0" rIns="0" bIns="0" rtlCol="0">
              <a:prstTxWarp prst="textArchUp">
                <a:avLst/>
              </a:prstTxWarp>
              <a:spAutoFit/>
            </a:bodyPr>
            <a:lstStyle/>
            <a:p>
              <a:pPr algn="ctr"/>
              <a:r>
                <a:rPr lang="zh-CN" altLang="en-US" b="1" dirty="0">
                  <a:solidFill>
                    <a:schemeClr val="bg1"/>
                  </a:solidFill>
                  <a:latin typeface="黑体" charset="0"/>
                  <a:ea typeface="黑体" charset="0"/>
                  <a:cs typeface="+mn-ea"/>
                  <a:sym typeface="+mn-lt"/>
                </a:rPr>
                <a:t>子课题一</a:t>
              </a:r>
              <a:endParaRPr lang="zh-CN" altLang="en-US" b="1" dirty="0">
                <a:solidFill>
                  <a:schemeClr val="bg1"/>
                </a:solidFill>
                <a:latin typeface="黑体" charset="0"/>
                <a:ea typeface="黑体" charset="0"/>
                <a:cs typeface="+mn-ea"/>
                <a:sym typeface="+mn-lt"/>
              </a:endParaRPr>
            </a:p>
          </p:txBody>
        </p:sp>
      </p:grpSp>
      <p:sp>
        <p:nvSpPr>
          <p:cNvPr id="3" name="TextBox 50"/>
          <p:cNvSpPr txBox="1"/>
          <p:nvPr/>
        </p:nvSpPr>
        <p:spPr>
          <a:xfrm rot="3300000">
            <a:off x="5752042" y="2530651"/>
            <a:ext cx="1708151" cy="450849"/>
          </a:xfrm>
          <a:prstGeom prst="rect">
            <a:avLst/>
          </a:prstGeom>
          <a:noFill/>
        </p:spPr>
        <p:txBody>
          <a:bodyPr wrap="square" lIns="0" tIns="0" rIns="0" bIns="0" rtlCol="0">
            <a:prstTxWarp prst="textArchUp">
              <a:avLst/>
            </a:prstTxWarp>
            <a:spAutoFit/>
          </a:bodyPr>
          <a:lstStyle/>
          <a:p>
            <a:pPr algn="ctr"/>
            <a:r>
              <a:rPr lang="zh-CN" altLang="en-US" b="1" dirty="0">
                <a:solidFill>
                  <a:schemeClr val="bg1"/>
                </a:solidFill>
                <a:latin typeface="黑体" charset="0"/>
                <a:ea typeface="黑体" charset="0"/>
                <a:cs typeface="+mn-ea"/>
                <a:sym typeface="+mn-lt"/>
              </a:rPr>
              <a:t>子课题二</a:t>
            </a:r>
            <a:endParaRPr lang="zh-CN" altLang="en-US" b="1" dirty="0">
              <a:solidFill>
                <a:schemeClr val="bg1"/>
              </a:solidFill>
              <a:latin typeface="黑体" charset="0"/>
              <a:ea typeface="黑体" charset="0"/>
              <a:cs typeface="+mn-ea"/>
              <a:sym typeface="+mn-lt"/>
            </a:endParaRPr>
          </a:p>
        </p:txBody>
      </p:sp>
      <p:sp>
        <p:nvSpPr>
          <p:cNvPr id="7" name="TextBox 50"/>
          <p:cNvSpPr txBox="1"/>
          <p:nvPr/>
        </p:nvSpPr>
        <p:spPr>
          <a:xfrm rot="19080000">
            <a:off x="5816177" y="4078781"/>
            <a:ext cx="1708151" cy="450849"/>
          </a:xfrm>
          <a:prstGeom prst="rect">
            <a:avLst/>
          </a:prstGeom>
          <a:noFill/>
        </p:spPr>
        <p:txBody>
          <a:bodyPr wrap="square" lIns="0" tIns="0" rIns="0" bIns="0" rtlCol="0">
            <a:prstTxWarp prst="textArchDown">
              <a:avLst/>
            </a:prstTxWarp>
            <a:spAutoFit/>
          </a:bodyPr>
          <a:lstStyle/>
          <a:p>
            <a:pPr algn="ctr"/>
            <a:r>
              <a:rPr lang="zh-CN" altLang="en-US" b="1" dirty="0">
                <a:solidFill>
                  <a:schemeClr val="bg1"/>
                </a:solidFill>
                <a:latin typeface="黑体" charset="0"/>
                <a:ea typeface="黑体" charset="0"/>
                <a:cs typeface="+mn-ea"/>
                <a:sym typeface="+mn-lt"/>
              </a:rPr>
              <a:t>子课题三</a:t>
            </a:r>
            <a:endParaRPr lang="zh-CN" altLang="en-US" b="1" dirty="0">
              <a:solidFill>
                <a:schemeClr val="bg1"/>
              </a:solidFill>
              <a:latin typeface="黑体" charset="0"/>
              <a:ea typeface="黑体" charset="0"/>
              <a:cs typeface="+mn-ea"/>
              <a:sym typeface="+mn-lt"/>
            </a:endParaRPr>
          </a:p>
        </p:txBody>
      </p:sp>
      <p:sp>
        <p:nvSpPr>
          <p:cNvPr id="8" name="TextBox 50"/>
          <p:cNvSpPr txBox="1"/>
          <p:nvPr/>
        </p:nvSpPr>
        <p:spPr>
          <a:xfrm rot="3240000">
            <a:off x="4273762" y="4087036"/>
            <a:ext cx="1708151" cy="450849"/>
          </a:xfrm>
          <a:prstGeom prst="rect">
            <a:avLst/>
          </a:prstGeom>
          <a:noFill/>
        </p:spPr>
        <p:txBody>
          <a:bodyPr wrap="square" lIns="0" tIns="0" rIns="0" bIns="0" rtlCol="0">
            <a:prstTxWarp prst="textArchDown">
              <a:avLst/>
            </a:prstTxWarp>
            <a:spAutoFit/>
          </a:bodyPr>
          <a:lstStyle/>
          <a:p>
            <a:pPr algn="ctr"/>
            <a:r>
              <a:rPr lang="zh-CN" altLang="en-US" b="1" dirty="0">
                <a:solidFill>
                  <a:schemeClr val="bg1"/>
                </a:solidFill>
                <a:latin typeface="黑体" charset="0"/>
                <a:ea typeface="黑体" charset="0"/>
                <a:cs typeface="+mn-ea"/>
                <a:sym typeface="+mn-lt"/>
              </a:rPr>
              <a:t>子课题四</a:t>
            </a:r>
            <a:endParaRPr lang="zh-CN" altLang="en-US" b="1" dirty="0">
              <a:solidFill>
                <a:schemeClr val="bg1"/>
              </a:solidFill>
              <a:latin typeface="黑体" charset="0"/>
              <a:ea typeface="黑体" charset="0"/>
              <a:cs typeface="+mn-ea"/>
              <a:sym typeface="+mn-lt"/>
            </a:endParaRPr>
          </a:p>
        </p:txBody>
      </p:sp>
      <p:grpSp>
        <p:nvGrpSpPr>
          <p:cNvPr id="76" name="组合 75"/>
          <p:cNvGrpSpPr/>
          <p:nvPr/>
        </p:nvGrpSpPr>
        <p:grpSpPr>
          <a:xfrm>
            <a:off x="224790" y="953770"/>
            <a:ext cx="5769610" cy="835660"/>
            <a:chOff x="438" y="1838"/>
            <a:chExt cx="9086" cy="1316"/>
          </a:xfrm>
        </p:grpSpPr>
        <p:sp>
          <p:nvSpPr>
            <p:cNvPr id="9" name="文本框 8"/>
            <p:cNvSpPr txBox="1"/>
            <p:nvPr/>
          </p:nvSpPr>
          <p:spPr>
            <a:xfrm>
              <a:off x="1513" y="2211"/>
              <a:ext cx="8011" cy="677"/>
            </a:xfrm>
            <a:prstGeom prst="rect">
              <a:avLst/>
            </a:prstGeom>
            <a:noFill/>
          </p:spPr>
          <p:txBody>
            <a:bodyPr wrap="square" rtlCol="0">
              <a:spAutoFit/>
            </a:bodyPr>
            <a:lstStyle/>
            <a:p>
              <a:r>
                <a:rPr lang="zh-CN" altLang="en-US" sz="2200" b="1"/>
                <a:t>幼儿快乐体操活动开展现状的调查研究</a:t>
              </a:r>
              <a:endParaRPr lang="zh-CN" altLang="en-US" sz="2200" b="1"/>
            </a:p>
          </p:txBody>
        </p:sp>
        <p:grpSp>
          <p:nvGrpSpPr>
            <p:cNvPr id="56" name="组合 55"/>
            <p:cNvGrpSpPr/>
            <p:nvPr/>
          </p:nvGrpSpPr>
          <p:grpSpPr>
            <a:xfrm>
              <a:off x="438" y="1838"/>
              <a:ext cx="1100" cy="1316"/>
              <a:chOff x="863" y="2079"/>
              <a:chExt cx="1100" cy="1316"/>
            </a:xfrm>
          </p:grpSpPr>
          <p:grpSp>
            <p:nvGrpSpPr>
              <p:cNvPr id="10" name="组合 9"/>
              <p:cNvGrpSpPr/>
              <p:nvPr/>
            </p:nvGrpSpPr>
            <p:grpSpPr>
              <a:xfrm rot="11700000">
                <a:off x="863" y="2079"/>
                <a:ext cx="1101" cy="1316"/>
                <a:chOff x="-1196" y="1948"/>
                <a:chExt cx="5073" cy="6400"/>
              </a:xfrm>
            </p:grpSpPr>
            <p:grpSp>
              <p:nvGrpSpPr>
                <p:cNvPr id="11" name="组合 10"/>
                <p:cNvGrpSpPr/>
                <p:nvPr/>
              </p:nvGrpSpPr>
              <p:grpSpPr>
                <a:xfrm>
                  <a:off x="-153" y="1948"/>
                  <a:ext cx="4031" cy="6400"/>
                  <a:chOff x="1022470" y="1481251"/>
                  <a:chExt cx="2066102" cy="4063749"/>
                </a:xfrm>
              </p:grpSpPr>
              <p:sp>
                <p:nvSpPr>
                  <p:cNvPr id="12" name="任意多边形: 形状 185"/>
                  <p:cNvSpPr/>
                  <p:nvPr/>
                </p:nvSpPr>
                <p:spPr>
                  <a:xfrm rot="16200000">
                    <a:off x="64703" y="2439018"/>
                    <a:ext cx="3981636" cy="2066102"/>
                  </a:xfrm>
                  <a:custGeom>
                    <a:avLst/>
                    <a:gdLst>
                      <a:gd name="connsiteX0" fmla="*/ 0 w 3968423"/>
                      <a:gd name="connsiteY0" fmla="*/ 0 h 1933574"/>
                      <a:gd name="connsiteX1" fmla="*/ 3968423 w 3968423"/>
                      <a:gd name="connsiteY1" fmla="*/ 0 h 1933574"/>
                      <a:gd name="connsiteX2" fmla="*/ 3946431 w 3968423"/>
                      <a:gd name="connsiteY2" fmla="*/ 161996 h 1933574"/>
                      <a:gd name="connsiteX3" fmla="*/ 1984212 w 3968423"/>
                      <a:gd name="connsiteY3" fmla="*/ 1933574 h 1933574"/>
                      <a:gd name="connsiteX4" fmla="*/ 21992 w 3968423"/>
                      <a:gd name="connsiteY4" fmla="*/ 161996 h 1933574"/>
                      <a:gd name="connsiteX0-1" fmla="*/ 0 w 3968423"/>
                      <a:gd name="connsiteY0-2" fmla="*/ 19051 h 1952625"/>
                      <a:gd name="connsiteX1-3" fmla="*/ 304945 w 3968423"/>
                      <a:gd name="connsiteY1-4" fmla="*/ 0 h 1952625"/>
                      <a:gd name="connsiteX2-5" fmla="*/ 3968423 w 3968423"/>
                      <a:gd name="connsiteY2-6" fmla="*/ 19051 h 1952625"/>
                      <a:gd name="connsiteX3-7" fmla="*/ 3946431 w 3968423"/>
                      <a:gd name="connsiteY3-8" fmla="*/ 181047 h 1952625"/>
                      <a:gd name="connsiteX4-9" fmla="*/ 1984212 w 3968423"/>
                      <a:gd name="connsiteY4-10" fmla="*/ 1952625 h 1952625"/>
                      <a:gd name="connsiteX5" fmla="*/ 21992 w 3968423"/>
                      <a:gd name="connsiteY5" fmla="*/ 181047 h 1952625"/>
                      <a:gd name="connsiteX6" fmla="*/ 0 w 3968423"/>
                      <a:gd name="connsiteY6" fmla="*/ 19051 h 1952625"/>
                      <a:gd name="connsiteX0-11" fmla="*/ 0 w 3968423"/>
                      <a:gd name="connsiteY0-12" fmla="*/ 0 h 1933574"/>
                      <a:gd name="connsiteX1-13" fmla="*/ 3968423 w 3968423"/>
                      <a:gd name="connsiteY1-14" fmla="*/ 0 h 1933574"/>
                      <a:gd name="connsiteX2-15" fmla="*/ 3946431 w 3968423"/>
                      <a:gd name="connsiteY2-16" fmla="*/ 161996 h 1933574"/>
                      <a:gd name="connsiteX3-17" fmla="*/ 1984212 w 3968423"/>
                      <a:gd name="connsiteY3-18" fmla="*/ 1933574 h 1933574"/>
                      <a:gd name="connsiteX4-19" fmla="*/ 21992 w 3968423"/>
                      <a:gd name="connsiteY4-20" fmla="*/ 161996 h 1933574"/>
                      <a:gd name="connsiteX5-21" fmla="*/ 0 w 3968423"/>
                      <a:gd name="connsiteY5-22" fmla="*/ 0 h 1933574"/>
                      <a:gd name="connsiteX0-23" fmla="*/ 0 w 3968423"/>
                      <a:gd name="connsiteY0-24" fmla="*/ 14289 h 1947863"/>
                      <a:gd name="connsiteX1-25" fmla="*/ 328757 w 3968423"/>
                      <a:gd name="connsiteY1-26" fmla="*/ 0 h 1947863"/>
                      <a:gd name="connsiteX2-27" fmla="*/ 3968423 w 3968423"/>
                      <a:gd name="connsiteY2-28" fmla="*/ 14289 h 1947863"/>
                      <a:gd name="connsiteX3-29" fmla="*/ 3946431 w 3968423"/>
                      <a:gd name="connsiteY3-30" fmla="*/ 176285 h 1947863"/>
                      <a:gd name="connsiteX4-31" fmla="*/ 1984212 w 3968423"/>
                      <a:gd name="connsiteY4-32" fmla="*/ 1947863 h 1947863"/>
                      <a:gd name="connsiteX5-33" fmla="*/ 21992 w 3968423"/>
                      <a:gd name="connsiteY5-34" fmla="*/ 176285 h 1947863"/>
                      <a:gd name="connsiteX6-35" fmla="*/ 0 w 3968423"/>
                      <a:gd name="connsiteY6-36" fmla="*/ 14289 h 1947863"/>
                      <a:gd name="connsiteX0-37" fmla="*/ 328757 w 3968423"/>
                      <a:gd name="connsiteY0-38" fmla="*/ 0 h 1947863"/>
                      <a:gd name="connsiteX1-39" fmla="*/ 3968423 w 3968423"/>
                      <a:gd name="connsiteY1-40" fmla="*/ 14289 h 1947863"/>
                      <a:gd name="connsiteX2-41" fmla="*/ 3946431 w 3968423"/>
                      <a:gd name="connsiteY2-42" fmla="*/ 176285 h 1947863"/>
                      <a:gd name="connsiteX3-43" fmla="*/ 1984212 w 3968423"/>
                      <a:gd name="connsiteY3-44" fmla="*/ 1947863 h 1947863"/>
                      <a:gd name="connsiteX4-45" fmla="*/ 21992 w 3968423"/>
                      <a:gd name="connsiteY4-46" fmla="*/ 176285 h 1947863"/>
                      <a:gd name="connsiteX5-47" fmla="*/ 0 w 3968423"/>
                      <a:gd name="connsiteY5-48" fmla="*/ 14289 h 1947863"/>
                      <a:gd name="connsiteX6-49" fmla="*/ 420197 w 3968423"/>
                      <a:gd name="connsiteY6-50" fmla="*/ 91440 h 1947863"/>
                      <a:gd name="connsiteX0-51" fmla="*/ 328757 w 3968423"/>
                      <a:gd name="connsiteY0-52" fmla="*/ 0 h 1947863"/>
                      <a:gd name="connsiteX1-53" fmla="*/ 3968423 w 3968423"/>
                      <a:gd name="connsiteY1-54" fmla="*/ 14289 h 1947863"/>
                      <a:gd name="connsiteX2-55" fmla="*/ 3946431 w 3968423"/>
                      <a:gd name="connsiteY2-56" fmla="*/ 176285 h 1947863"/>
                      <a:gd name="connsiteX3-57" fmla="*/ 1984212 w 3968423"/>
                      <a:gd name="connsiteY3-58" fmla="*/ 1947863 h 1947863"/>
                      <a:gd name="connsiteX4-59" fmla="*/ 21992 w 3968423"/>
                      <a:gd name="connsiteY4-60" fmla="*/ 176285 h 1947863"/>
                      <a:gd name="connsiteX5-61" fmla="*/ 0 w 3968423"/>
                      <a:gd name="connsiteY5-62" fmla="*/ 14289 h 1947863"/>
                      <a:gd name="connsiteX0-63" fmla="*/ 3968423 w 3968423"/>
                      <a:gd name="connsiteY0-64" fmla="*/ 0 h 1933574"/>
                      <a:gd name="connsiteX1-65" fmla="*/ 3946431 w 3968423"/>
                      <a:gd name="connsiteY1-66" fmla="*/ 161996 h 1933574"/>
                      <a:gd name="connsiteX2-67" fmla="*/ 1984212 w 3968423"/>
                      <a:gd name="connsiteY2-68" fmla="*/ 1933574 h 1933574"/>
                      <a:gd name="connsiteX3-69" fmla="*/ 21992 w 3968423"/>
                      <a:gd name="connsiteY3-70" fmla="*/ 161996 h 1933574"/>
                      <a:gd name="connsiteX4-71" fmla="*/ 0 w 3968423"/>
                      <a:gd name="connsiteY4-72" fmla="*/ 0 h 193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68423" h="1933574">
                        <a:moveTo>
                          <a:pt x="3968423" y="0"/>
                        </a:moveTo>
                        <a:lnTo>
                          <a:pt x="3946431" y="161996"/>
                        </a:lnTo>
                        <a:cubicBezTo>
                          <a:pt x="3764638" y="1172055"/>
                          <a:pt x="2955217" y="1933574"/>
                          <a:pt x="1984212" y="1933574"/>
                        </a:cubicBezTo>
                        <a:cubicBezTo>
                          <a:pt x="1013203" y="1933574"/>
                          <a:pt x="203783" y="1172055"/>
                          <a:pt x="21992" y="161996"/>
                        </a:cubicBez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186"/>
                  <p:cNvSpPr/>
                  <p:nvPr/>
                </p:nvSpPr>
                <p:spPr>
                  <a:xfrm rot="16200000">
                    <a:off x="101594" y="2669337"/>
                    <a:ext cx="3914225" cy="1837102"/>
                  </a:xfrm>
                  <a:custGeom>
                    <a:avLst/>
                    <a:gdLst>
                      <a:gd name="connsiteX0" fmla="*/ 0 w 3901235"/>
                      <a:gd name="connsiteY0" fmla="*/ 0 h 1719263"/>
                      <a:gd name="connsiteX1" fmla="*/ 3901235 w 3901235"/>
                      <a:gd name="connsiteY1" fmla="*/ 0 h 1719263"/>
                      <a:gd name="connsiteX2" fmla="*/ 3871510 w 3901235"/>
                      <a:gd name="connsiteY2" fmla="*/ 134033 h 1719263"/>
                      <a:gd name="connsiteX3" fmla="*/ 1950618 w 3901235"/>
                      <a:gd name="connsiteY3" fmla="*/ 1719263 h 1719263"/>
                      <a:gd name="connsiteX4" fmla="*/ 29725 w 3901235"/>
                      <a:gd name="connsiteY4" fmla="*/ 134033 h 1719263"/>
                      <a:gd name="connsiteX0-1" fmla="*/ 0 w 3901235"/>
                      <a:gd name="connsiteY0-2" fmla="*/ 4764 h 1724027"/>
                      <a:gd name="connsiteX1-3" fmla="*/ 971439 w 3901235"/>
                      <a:gd name="connsiteY1-4" fmla="*/ 0 h 1724027"/>
                      <a:gd name="connsiteX2-5" fmla="*/ 3901235 w 3901235"/>
                      <a:gd name="connsiteY2-6" fmla="*/ 4764 h 1724027"/>
                      <a:gd name="connsiteX3-7" fmla="*/ 3871510 w 3901235"/>
                      <a:gd name="connsiteY3-8" fmla="*/ 138797 h 1724027"/>
                      <a:gd name="connsiteX4-9" fmla="*/ 1950618 w 3901235"/>
                      <a:gd name="connsiteY4-10" fmla="*/ 1724027 h 1724027"/>
                      <a:gd name="connsiteX5" fmla="*/ 29725 w 3901235"/>
                      <a:gd name="connsiteY5" fmla="*/ 138797 h 1724027"/>
                      <a:gd name="connsiteX6" fmla="*/ 0 w 3901235"/>
                      <a:gd name="connsiteY6" fmla="*/ 4764 h 1724027"/>
                      <a:gd name="connsiteX0-11" fmla="*/ 971439 w 3901235"/>
                      <a:gd name="connsiteY0-12" fmla="*/ 0 h 1724027"/>
                      <a:gd name="connsiteX1-13" fmla="*/ 3901235 w 3901235"/>
                      <a:gd name="connsiteY1-14" fmla="*/ 4764 h 1724027"/>
                      <a:gd name="connsiteX2-15" fmla="*/ 3871510 w 3901235"/>
                      <a:gd name="connsiteY2-16" fmla="*/ 138797 h 1724027"/>
                      <a:gd name="connsiteX3-17" fmla="*/ 1950618 w 3901235"/>
                      <a:gd name="connsiteY3-18" fmla="*/ 1724027 h 1724027"/>
                      <a:gd name="connsiteX4-19" fmla="*/ 29725 w 3901235"/>
                      <a:gd name="connsiteY4-20" fmla="*/ 138797 h 1724027"/>
                      <a:gd name="connsiteX5-21" fmla="*/ 0 w 3901235"/>
                      <a:gd name="connsiteY5-22" fmla="*/ 4764 h 1724027"/>
                      <a:gd name="connsiteX6-23" fmla="*/ 1062879 w 3901235"/>
                      <a:gd name="connsiteY6-24" fmla="*/ 91440 h 1724027"/>
                      <a:gd name="connsiteX0-25" fmla="*/ 971439 w 3901235"/>
                      <a:gd name="connsiteY0-26" fmla="*/ 0 h 1724027"/>
                      <a:gd name="connsiteX1-27" fmla="*/ 3901235 w 3901235"/>
                      <a:gd name="connsiteY1-28" fmla="*/ 4764 h 1724027"/>
                      <a:gd name="connsiteX2-29" fmla="*/ 3871510 w 3901235"/>
                      <a:gd name="connsiteY2-30" fmla="*/ 138797 h 1724027"/>
                      <a:gd name="connsiteX3-31" fmla="*/ 1950618 w 3901235"/>
                      <a:gd name="connsiteY3-32" fmla="*/ 1724027 h 1724027"/>
                      <a:gd name="connsiteX4-33" fmla="*/ 29725 w 3901235"/>
                      <a:gd name="connsiteY4-34" fmla="*/ 138797 h 1724027"/>
                      <a:gd name="connsiteX5-35" fmla="*/ 0 w 3901235"/>
                      <a:gd name="connsiteY5-36" fmla="*/ 4764 h 1724027"/>
                      <a:gd name="connsiteX0-37" fmla="*/ 3901235 w 3901235"/>
                      <a:gd name="connsiteY0-38" fmla="*/ 0 h 1719263"/>
                      <a:gd name="connsiteX1-39" fmla="*/ 3871510 w 3901235"/>
                      <a:gd name="connsiteY1-40" fmla="*/ 134033 h 1719263"/>
                      <a:gd name="connsiteX2-41" fmla="*/ 1950618 w 3901235"/>
                      <a:gd name="connsiteY2-42" fmla="*/ 1719263 h 1719263"/>
                      <a:gd name="connsiteX3-43" fmla="*/ 29725 w 3901235"/>
                      <a:gd name="connsiteY3-44" fmla="*/ 134033 h 1719263"/>
                      <a:gd name="connsiteX4-45" fmla="*/ 0 w 3901235"/>
                      <a:gd name="connsiteY4-46" fmla="*/ 0 h 17192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01235" h="1719263">
                        <a:moveTo>
                          <a:pt x="3901235" y="0"/>
                        </a:moveTo>
                        <a:lnTo>
                          <a:pt x="3871510" y="134033"/>
                        </a:lnTo>
                        <a:cubicBezTo>
                          <a:pt x="3629235" y="1049959"/>
                          <a:pt x="2860935" y="1719263"/>
                          <a:pt x="1950618" y="1719263"/>
                        </a:cubicBezTo>
                        <a:cubicBezTo>
                          <a:pt x="1040298" y="1719263"/>
                          <a:pt x="271998" y="1049959"/>
                          <a:pt x="29725" y="134033"/>
                        </a:cubicBezTo>
                        <a:lnTo>
                          <a:pt x="0" y="0"/>
                        </a:lnTo>
                      </a:path>
                    </a:pathLst>
                  </a:cu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8" name="椭圆 27"/>
                <p:cNvSpPr/>
                <p:nvPr/>
              </p:nvSpPr>
              <p:spPr>
                <a:xfrm>
                  <a:off x="-1196" y="2969"/>
                  <a:ext cx="4687" cy="4687"/>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1117" y="2432"/>
                <a:ext cx="837" cy="580"/>
              </a:xfrm>
              <a:prstGeom prst="rect">
                <a:avLst/>
              </a:prstGeom>
              <a:noFill/>
            </p:spPr>
            <p:txBody>
              <a:bodyPr wrap="square" rtlCol="0">
                <a:spAutoFit/>
              </a:bodyPr>
              <a:lstStyle/>
              <a:p>
                <a:r>
                  <a:rPr lang="en-US" altLang="zh-CN" b="1">
                    <a:solidFill>
                      <a:schemeClr val="bg1"/>
                    </a:solidFill>
                  </a:rPr>
                  <a:t>01</a:t>
                </a:r>
                <a:endParaRPr lang="en-US" altLang="zh-CN" b="1">
                  <a:solidFill>
                    <a:schemeClr val="bg1"/>
                  </a:solidFill>
                </a:endParaRPr>
              </a:p>
            </p:txBody>
          </p:sp>
        </p:grpSp>
      </p:grpSp>
      <p:grpSp>
        <p:nvGrpSpPr>
          <p:cNvPr id="77" name="组合 76"/>
          <p:cNvGrpSpPr/>
          <p:nvPr/>
        </p:nvGrpSpPr>
        <p:grpSpPr>
          <a:xfrm>
            <a:off x="7024370" y="1040765"/>
            <a:ext cx="5201285" cy="939165"/>
            <a:chOff x="11146" y="1975"/>
            <a:chExt cx="8191" cy="1479"/>
          </a:xfrm>
        </p:grpSpPr>
        <p:grpSp>
          <p:nvGrpSpPr>
            <p:cNvPr id="64" name="组合 63"/>
            <p:cNvGrpSpPr/>
            <p:nvPr/>
          </p:nvGrpSpPr>
          <p:grpSpPr>
            <a:xfrm>
              <a:off x="11146" y="1975"/>
              <a:ext cx="1129" cy="1260"/>
              <a:chOff x="11304" y="2067"/>
              <a:chExt cx="1180" cy="1316"/>
            </a:xfrm>
          </p:grpSpPr>
          <p:grpSp>
            <p:nvGrpSpPr>
              <p:cNvPr id="50" name="组合 49"/>
              <p:cNvGrpSpPr/>
              <p:nvPr/>
            </p:nvGrpSpPr>
            <p:grpSpPr>
              <a:xfrm rot="11700000">
                <a:off x="11304" y="2067"/>
                <a:ext cx="1101" cy="1316"/>
                <a:chOff x="-1196" y="1948"/>
                <a:chExt cx="5073" cy="6400"/>
              </a:xfrm>
            </p:grpSpPr>
            <p:grpSp>
              <p:nvGrpSpPr>
                <p:cNvPr id="51" name="组合 50"/>
                <p:cNvGrpSpPr/>
                <p:nvPr/>
              </p:nvGrpSpPr>
              <p:grpSpPr>
                <a:xfrm>
                  <a:off x="-153" y="1948"/>
                  <a:ext cx="4031" cy="6400"/>
                  <a:chOff x="1022470" y="1481251"/>
                  <a:chExt cx="2066102" cy="4063749"/>
                </a:xfrm>
              </p:grpSpPr>
              <p:sp>
                <p:nvSpPr>
                  <p:cNvPr id="52" name="任意多边形: 形状 185"/>
                  <p:cNvSpPr/>
                  <p:nvPr/>
                </p:nvSpPr>
                <p:spPr>
                  <a:xfrm rot="16200000">
                    <a:off x="64703" y="2439018"/>
                    <a:ext cx="3981636" cy="2066102"/>
                  </a:xfrm>
                  <a:custGeom>
                    <a:avLst/>
                    <a:gdLst>
                      <a:gd name="connsiteX0" fmla="*/ 0 w 3968423"/>
                      <a:gd name="connsiteY0" fmla="*/ 0 h 1933574"/>
                      <a:gd name="connsiteX1" fmla="*/ 3968423 w 3968423"/>
                      <a:gd name="connsiteY1" fmla="*/ 0 h 1933574"/>
                      <a:gd name="connsiteX2" fmla="*/ 3946431 w 3968423"/>
                      <a:gd name="connsiteY2" fmla="*/ 161996 h 1933574"/>
                      <a:gd name="connsiteX3" fmla="*/ 1984212 w 3968423"/>
                      <a:gd name="connsiteY3" fmla="*/ 1933574 h 1933574"/>
                      <a:gd name="connsiteX4" fmla="*/ 21992 w 3968423"/>
                      <a:gd name="connsiteY4" fmla="*/ 161996 h 1933574"/>
                      <a:gd name="connsiteX0-1" fmla="*/ 0 w 3968423"/>
                      <a:gd name="connsiteY0-2" fmla="*/ 19051 h 1952625"/>
                      <a:gd name="connsiteX1-3" fmla="*/ 304945 w 3968423"/>
                      <a:gd name="connsiteY1-4" fmla="*/ 0 h 1952625"/>
                      <a:gd name="connsiteX2-5" fmla="*/ 3968423 w 3968423"/>
                      <a:gd name="connsiteY2-6" fmla="*/ 19051 h 1952625"/>
                      <a:gd name="connsiteX3-7" fmla="*/ 3946431 w 3968423"/>
                      <a:gd name="connsiteY3-8" fmla="*/ 181047 h 1952625"/>
                      <a:gd name="connsiteX4-9" fmla="*/ 1984212 w 3968423"/>
                      <a:gd name="connsiteY4-10" fmla="*/ 1952625 h 1952625"/>
                      <a:gd name="connsiteX5" fmla="*/ 21992 w 3968423"/>
                      <a:gd name="connsiteY5" fmla="*/ 181047 h 1952625"/>
                      <a:gd name="connsiteX6" fmla="*/ 0 w 3968423"/>
                      <a:gd name="connsiteY6" fmla="*/ 19051 h 1952625"/>
                      <a:gd name="connsiteX0-11" fmla="*/ 0 w 3968423"/>
                      <a:gd name="connsiteY0-12" fmla="*/ 0 h 1933574"/>
                      <a:gd name="connsiteX1-13" fmla="*/ 3968423 w 3968423"/>
                      <a:gd name="connsiteY1-14" fmla="*/ 0 h 1933574"/>
                      <a:gd name="connsiteX2-15" fmla="*/ 3946431 w 3968423"/>
                      <a:gd name="connsiteY2-16" fmla="*/ 161996 h 1933574"/>
                      <a:gd name="connsiteX3-17" fmla="*/ 1984212 w 3968423"/>
                      <a:gd name="connsiteY3-18" fmla="*/ 1933574 h 1933574"/>
                      <a:gd name="connsiteX4-19" fmla="*/ 21992 w 3968423"/>
                      <a:gd name="connsiteY4-20" fmla="*/ 161996 h 1933574"/>
                      <a:gd name="connsiteX5-21" fmla="*/ 0 w 3968423"/>
                      <a:gd name="connsiteY5-22" fmla="*/ 0 h 1933574"/>
                      <a:gd name="connsiteX0-23" fmla="*/ 0 w 3968423"/>
                      <a:gd name="connsiteY0-24" fmla="*/ 14289 h 1947863"/>
                      <a:gd name="connsiteX1-25" fmla="*/ 328757 w 3968423"/>
                      <a:gd name="connsiteY1-26" fmla="*/ 0 h 1947863"/>
                      <a:gd name="connsiteX2-27" fmla="*/ 3968423 w 3968423"/>
                      <a:gd name="connsiteY2-28" fmla="*/ 14289 h 1947863"/>
                      <a:gd name="connsiteX3-29" fmla="*/ 3946431 w 3968423"/>
                      <a:gd name="connsiteY3-30" fmla="*/ 176285 h 1947863"/>
                      <a:gd name="connsiteX4-31" fmla="*/ 1984212 w 3968423"/>
                      <a:gd name="connsiteY4-32" fmla="*/ 1947863 h 1947863"/>
                      <a:gd name="connsiteX5-33" fmla="*/ 21992 w 3968423"/>
                      <a:gd name="connsiteY5-34" fmla="*/ 176285 h 1947863"/>
                      <a:gd name="connsiteX6-35" fmla="*/ 0 w 3968423"/>
                      <a:gd name="connsiteY6-36" fmla="*/ 14289 h 1947863"/>
                      <a:gd name="connsiteX0-37" fmla="*/ 328757 w 3968423"/>
                      <a:gd name="connsiteY0-38" fmla="*/ 0 h 1947863"/>
                      <a:gd name="connsiteX1-39" fmla="*/ 3968423 w 3968423"/>
                      <a:gd name="connsiteY1-40" fmla="*/ 14289 h 1947863"/>
                      <a:gd name="connsiteX2-41" fmla="*/ 3946431 w 3968423"/>
                      <a:gd name="connsiteY2-42" fmla="*/ 176285 h 1947863"/>
                      <a:gd name="connsiteX3-43" fmla="*/ 1984212 w 3968423"/>
                      <a:gd name="connsiteY3-44" fmla="*/ 1947863 h 1947863"/>
                      <a:gd name="connsiteX4-45" fmla="*/ 21992 w 3968423"/>
                      <a:gd name="connsiteY4-46" fmla="*/ 176285 h 1947863"/>
                      <a:gd name="connsiteX5-47" fmla="*/ 0 w 3968423"/>
                      <a:gd name="connsiteY5-48" fmla="*/ 14289 h 1947863"/>
                      <a:gd name="connsiteX6-49" fmla="*/ 420197 w 3968423"/>
                      <a:gd name="connsiteY6-50" fmla="*/ 91440 h 1947863"/>
                      <a:gd name="connsiteX0-51" fmla="*/ 328757 w 3968423"/>
                      <a:gd name="connsiteY0-52" fmla="*/ 0 h 1947863"/>
                      <a:gd name="connsiteX1-53" fmla="*/ 3968423 w 3968423"/>
                      <a:gd name="connsiteY1-54" fmla="*/ 14289 h 1947863"/>
                      <a:gd name="connsiteX2-55" fmla="*/ 3946431 w 3968423"/>
                      <a:gd name="connsiteY2-56" fmla="*/ 176285 h 1947863"/>
                      <a:gd name="connsiteX3-57" fmla="*/ 1984212 w 3968423"/>
                      <a:gd name="connsiteY3-58" fmla="*/ 1947863 h 1947863"/>
                      <a:gd name="connsiteX4-59" fmla="*/ 21992 w 3968423"/>
                      <a:gd name="connsiteY4-60" fmla="*/ 176285 h 1947863"/>
                      <a:gd name="connsiteX5-61" fmla="*/ 0 w 3968423"/>
                      <a:gd name="connsiteY5-62" fmla="*/ 14289 h 1947863"/>
                      <a:gd name="connsiteX0-63" fmla="*/ 3968423 w 3968423"/>
                      <a:gd name="connsiteY0-64" fmla="*/ 0 h 1933574"/>
                      <a:gd name="connsiteX1-65" fmla="*/ 3946431 w 3968423"/>
                      <a:gd name="connsiteY1-66" fmla="*/ 161996 h 1933574"/>
                      <a:gd name="connsiteX2-67" fmla="*/ 1984212 w 3968423"/>
                      <a:gd name="connsiteY2-68" fmla="*/ 1933574 h 1933574"/>
                      <a:gd name="connsiteX3-69" fmla="*/ 21992 w 3968423"/>
                      <a:gd name="connsiteY3-70" fmla="*/ 161996 h 1933574"/>
                      <a:gd name="connsiteX4-71" fmla="*/ 0 w 3968423"/>
                      <a:gd name="connsiteY4-72" fmla="*/ 0 h 193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68423" h="1933574">
                        <a:moveTo>
                          <a:pt x="3968423" y="0"/>
                        </a:moveTo>
                        <a:lnTo>
                          <a:pt x="3946431" y="161996"/>
                        </a:lnTo>
                        <a:cubicBezTo>
                          <a:pt x="3764638" y="1172055"/>
                          <a:pt x="2955217" y="1933574"/>
                          <a:pt x="1984212" y="1933574"/>
                        </a:cubicBezTo>
                        <a:cubicBezTo>
                          <a:pt x="1013203" y="1933574"/>
                          <a:pt x="203783" y="1172055"/>
                          <a:pt x="21992" y="161996"/>
                        </a:cubicBez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3" name="任意多边形: 形状 186"/>
                  <p:cNvSpPr/>
                  <p:nvPr/>
                </p:nvSpPr>
                <p:spPr>
                  <a:xfrm rot="16200000">
                    <a:off x="101594" y="2669337"/>
                    <a:ext cx="3914225" cy="1837102"/>
                  </a:xfrm>
                  <a:custGeom>
                    <a:avLst/>
                    <a:gdLst>
                      <a:gd name="connsiteX0" fmla="*/ 0 w 3901235"/>
                      <a:gd name="connsiteY0" fmla="*/ 0 h 1719263"/>
                      <a:gd name="connsiteX1" fmla="*/ 3901235 w 3901235"/>
                      <a:gd name="connsiteY1" fmla="*/ 0 h 1719263"/>
                      <a:gd name="connsiteX2" fmla="*/ 3871510 w 3901235"/>
                      <a:gd name="connsiteY2" fmla="*/ 134033 h 1719263"/>
                      <a:gd name="connsiteX3" fmla="*/ 1950618 w 3901235"/>
                      <a:gd name="connsiteY3" fmla="*/ 1719263 h 1719263"/>
                      <a:gd name="connsiteX4" fmla="*/ 29725 w 3901235"/>
                      <a:gd name="connsiteY4" fmla="*/ 134033 h 1719263"/>
                      <a:gd name="connsiteX0-1" fmla="*/ 0 w 3901235"/>
                      <a:gd name="connsiteY0-2" fmla="*/ 4764 h 1724027"/>
                      <a:gd name="connsiteX1-3" fmla="*/ 971439 w 3901235"/>
                      <a:gd name="connsiteY1-4" fmla="*/ 0 h 1724027"/>
                      <a:gd name="connsiteX2-5" fmla="*/ 3901235 w 3901235"/>
                      <a:gd name="connsiteY2-6" fmla="*/ 4764 h 1724027"/>
                      <a:gd name="connsiteX3-7" fmla="*/ 3871510 w 3901235"/>
                      <a:gd name="connsiteY3-8" fmla="*/ 138797 h 1724027"/>
                      <a:gd name="connsiteX4-9" fmla="*/ 1950618 w 3901235"/>
                      <a:gd name="connsiteY4-10" fmla="*/ 1724027 h 1724027"/>
                      <a:gd name="connsiteX5" fmla="*/ 29725 w 3901235"/>
                      <a:gd name="connsiteY5" fmla="*/ 138797 h 1724027"/>
                      <a:gd name="connsiteX6" fmla="*/ 0 w 3901235"/>
                      <a:gd name="connsiteY6" fmla="*/ 4764 h 1724027"/>
                      <a:gd name="connsiteX0-11" fmla="*/ 971439 w 3901235"/>
                      <a:gd name="connsiteY0-12" fmla="*/ 0 h 1724027"/>
                      <a:gd name="connsiteX1-13" fmla="*/ 3901235 w 3901235"/>
                      <a:gd name="connsiteY1-14" fmla="*/ 4764 h 1724027"/>
                      <a:gd name="connsiteX2-15" fmla="*/ 3871510 w 3901235"/>
                      <a:gd name="connsiteY2-16" fmla="*/ 138797 h 1724027"/>
                      <a:gd name="connsiteX3-17" fmla="*/ 1950618 w 3901235"/>
                      <a:gd name="connsiteY3-18" fmla="*/ 1724027 h 1724027"/>
                      <a:gd name="connsiteX4-19" fmla="*/ 29725 w 3901235"/>
                      <a:gd name="connsiteY4-20" fmla="*/ 138797 h 1724027"/>
                      <a:gd name="connsiteX5-21" fmla="*/ 0 w 3901235"/>
                      <a:gd name="connsiteY5-22" fmla="*/ 4764 h 1724027"/>
                      <a:gd name="connsiteX6-23" fmla="*/ 1062879 w 3901235"/>
                      <a:gd name="connsiteY6-24" fmla="*/ 91440 h 1724027"/>
                      <a:gd name="connsiteX0-25" fmla="*/ 971439 w 3901235"/>
                      <a:gd name="connsiteY0-26" fmla="*/ 0 h 1724027"/>
                      <a:gd name="connsiteX1-27" fmla="*/ 3901235 w 3901235"/>
                      <a:gd name="connsiteY1-28" fmla="*/ 4764 h 1724027"/>
                      <a:gd name="connsiteX2-29" fmla="*/ 3871510 w 3901235"/>
                      <a:gd name="connsiteY2-30" fmla="*/ 138797 h 1724027"/>
                      <a:gd name="connsiteX3-31" fmla="*/ 1950618 w 3901235"/>
                      <a:gd name="connsiteY3-32" fmla="*/ 1724027 h 1724027"/>
                      <a:gd name="connsiteX4-33" fmla="*/ 29725 w 3901235"/>
                      <a:gd name="connsiteY4-34" fmla="*/ 138797 h 1724027"/>
                      <a:gd name="connsiteX5-35" fmla="*/ 0 w 3901235"/>
                      <a:gd name="connsiteY5-36" fmla="*/ 4764 h 1724027"/>
                      <a:gd name="connsiteX0-37" fmla="*/ 3901235 w 3901235"/>
                      <a:gd name="connsiteY0-38" fmla="*/ 0 h 1719263"/>
                      <a:gd name="connsiteX1-39" fmla="*/ 3871510 w 3901235"/>
                      <a:gd name="connsiteY1-40" fmla="*/ 134033 h 1719263"/>
                      <a:gd name="connsiteX2-41" fmla="*/ 1950618 w 3901235"/>
                      <a:gd name="connsiteY2-42" fmla="*/ 1719263 h 1719263"/>
                      <a:gd name="connsiteX3-43" fmla="*/ 29725 w 3901235"/>
                      <a:gd name="connsiteY3-44" fmla="*/ 134033 h 1719263"/>
                      <a:gd name="connsiteX4-45" fmla="*/ 0 w 3901235"/>
                      <a:gd name="connsiteY4-46" fmla="*/ 0 h 17192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01235" h="1719263">
                        <a:moveTo>
                          <a:pt x="3901235" y="0"/>
                        </a:moveTo>
                        <a:lnTo>
                          <a:pt x="3871510" y="134033"/>
                        </a:lnTo>
                        <a:cubicBezTo>
                          <a:pt x="3629235" y="1049959"/>
                          <a:pt x="2860935" y="1719263"/>
                          <a:pt x="1950618" y="1719263"/>
                        </a:cubicBezTo>
                        <a:cubicBezTo>
                          <a:pt x="1040298" y="1719263"/>
                          <a:pt x="271998" y="1049959"/>
                          <a:pt x="29725" y="134033"/>
                        </a:cubicBezTo>
                        <a:lnTo>
                          <a:pt x="0" y="0"/>
                        </a:lnTo>
                      </a:path>
                    </a:pathLst>
                  </a:custGeom>
                  <a:noFill/>
                  <a:ln>
                    <a:solidFill>
                      <a:srgbClr val="04668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54" name="椭圆 53"/>
                <p:cNvSpPr/>
                <p:nvPr/>
              </p:nvSpPr>
              <p:spPr>
                <a:xfrm>
                  <a:off x="-1196" y="2969"/>
                  <a:ext cx="4687" cy="4687"/>
                </a:xfrm>
                <a:prstGeom prst="ellipse">
                  <a:avLst/>
                </a:prstGeom>
                <a:solidFill>
                  <a:srgbClr val="046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文本框 54"/>
              <p:cNvSpPr txBox="1"/>
              <p:nvPr/>
            </p:nvSpPr>
            <p:spPr>
              <a:xfrm>
                <a:off x="11502" y="2353"/>
                <a:ext cx="982" cy="606"/>
              </a:xfrm>
              <a:prstGeom prst="rect">
                <a:avLst/>
              </a:prstGeom>
              <a:noFill/>
            </p:spPr>
            <p:txBody>
              <a:bodyPr wrap="square" rtlCol="0">
                <a:spAutoFit/>
              </a:bodyPr>
              <a:lstStyle/>
              <a:p>
                <a:r>
                  <a:rPr lang="en-US" altLang="zh-CN" b="1">
                    <a:solidFill>
                      <a:schemeClr val="bg1"/>
                    </a:solidFill>
                  </a:rPr>
                  <a:t>02</a:t>
                </a:r>
                <a:endParaRPr lang="en-US" altLang="zh-CN" b="1">
                  <a:solidFill>
                    <a:schemeClr val="bg1"/>
                  </a:solidFill>
                </a:endParaRPr>
              </a:p>
            </p:txBody>
          </p:sp>
        </p:grpSp>
        <p:sp>
          <p:nvSpPr>
            <p:cNvPr id="72" name="文本框 71"/>
            <p:cNvSpPr txBox="1"/>
            <p:nvPr/>
          </p:nvSpPr>
          <p:spPr>
            <a:xfrm>
              <a:off x="12191" y="2244"/>
              <a:ext cx="7146" cy="1210"/>
            </a:xfrm>
            <a:prstGeom prst="rect">
              <a:avLst/>
            </a:prstGeom>
            <a:noFill/>
          </p:spPr>
          <p:txBody>
            <a:bodyPr wrap="square" rtlCol="0">
              <a:spAutoFit/>
            </a:bodyPr>
            <a:lstStyle/>
            <a:p>
              <a:r>
                <a:rPr lang="zh-CN" altLang="en-US" sz="2200" b="1"/>
                <a:t>具身认知视域下幼儿快乐体操活动资源开发的研究</a:t>
              </a:r>
              <a:endParaRPr lang="zh-CN" altLang="en-US" sz="2200" b="1"/>
            </a:p>
          </p:txBody>
        </p:sp>
      </p:grpSp>
      <p:grpSp>
        <p:nvGrpSpPr>
          <p:cNvPr id="79" name="组合 78"/>
          <p:cNvGrpSpPr/>
          <p:nvPr/>
        </p:nvGrpSpPr>
        <p:grpSpPr>
          <a:xfrm>
            <a:off x="145415" y="4128135"/>
            <a:ext cx="4626610" cy="998220"/>
            <a:chOff x="313" y="6837"/>
            <a:chExt cx="7286" cy="1572"/>
          </a:xfrm>
        </p:grpSpPr>
        <p:grpSp>
          <p:nvGrpSpPr>
            <p:cNvPr id="65" name="组合 64"/>
            <p:cNvGrpSpPr/>
            <p:nvPr/>
          </p:nvGrpSpPr>
          <p:grpSpPr>
            <a:xfrm>
              <a:off x="313" y="6837"/>
              <a:ext cx="1111" cy="1316"/>
              <a:chOff x="11304" y="2067"/>
              <a:chExt cx="1111" cy="1316"/>
            </a:xfrm>
          </p:grpSpPr>
          <p:grpSp>
            <p:nvGrpSpPr>
              <p:cNvPr id="66" name="组合 65"/>
              <p:cNvGrpSpPr/>
              <p:nvPr/>
            </p:nvGrpSpPr>
            <p:grpSpPr>
              <a:xfrm rot="11700000">
                <a:off x="11304" y="2067"/>
                <a:ext cx="1101" cy="1316"/>
                <a:chOff x="-1196" y="1948"/>
                <a:chExt cx="5073" cy="6400"/>
              </a:xfrm>
            </p:grpSpPr>
            <p:grpSp>
              <p:nvGrpSpPr>
                <p:cNvPr id="67" name="组合 66"/>
                <p:cNvGrpSpPr/>
                <p:nvPr/>
              </p:nvGrpSpPr>
              <p:grpSpPr>
                <a:xfrm>
                  <a:off x="-153" y="1948"/>
                  <a:ext cx="4031" cy="6400"/>
                  <a:chOff x="1022470" y="1481251"/>
                  <a:chExt cx="2066102" cy="4063749"/>
                </a:xfrm>
              </p:grpSpPr>
              <p:sp>
                <p:nvSpPr>
                  <p:cNvPr id="68" name="任意多边形: 形状 185"/>
                  <p:cNvSpPr/>
                  <p:nvPr/>
                </p:nvSpPr>
                <p:spPr>
                  <a:xfrm rot="16200000">
                    <a:off x="64703" y="2439018"/>
                    <a:ext cx="3981636" cy="2066102"/>
                  </a:xfrm>
                  <a:custGeom>
                    <a:avLst/>
                    <a:gdLst>
                      <a:gd name="connsiteX0" fmla="*/ 0 w 3968423"/>
                      <a:gd name="connsiteY0" fmla="*/ 0 h 1933574"/>
                      <a:gd name="connsiteX1" fmla="*/ 3968423 w 3968423"/>
                      <a:gd name="connsiteY1" fmla="*/ 0 h 1933574"/>
                      <a:gd name="connsiteX2" fmla="*/ 3946431 w 3968423"/>
                      <a:gd name="connsiteY2" fmla="*/ 161996 h 1933574"/>
                      <a:gd name="connsiteX3" fmla="*/ 1984212 w 3968423"/>
                      <a:gd name="connsiteY3" fmla="*/ 1933574 h 1933574"/>
                      <a:gd name="connsiteX4" fmla="*/ 21992 w 3968423"/>
                      <a:gd name="connsiteY4" fmla="*/ 161996 h 1933574"/>
                      <a:gd name="connsiteX0-1" fmla="*/ 0 w 3968423"/>
                      <a:gd name="connsiteY0-2" fmla="*/ 19051 h 1952625"/>
                      <a:gd name="connsiteX1-3" fmla="*/ 304945 w 3968423"/>
                      <a:gd name="connsiteY1-4" fmla="*/ 0 h 1952625"/>
                      <a:gd name="connsiteX2-5" fmla="*/ 3968423 w 3968423"/>
                      <a:gd name="connsiteY2-6" fmla="*/ 19051 h 1952625"/>
                      <a:gd name="connsiteX3-7" fmla="*/ 3946431 w 3968423"/>
                      <a:gd name="connsiteY3-8" fmla="*/ 181047 h 1952625"/>
                      <a:gd name="connsiteX4-9" fmla="*/ 1984212 w 3968423"/>
                      <a:gd name="connsiteY4-10" fmla="*/ 1952625 h 1952625"/>
                      <a:gd name="connsiteX5" fmla="*/ 21992 w 3968423"/>
                      <a:gd name="connsiteY5" fmla="*/ 181047 h 1952625"/>
                      <a:gd name="connsiteX6" fmla="*/ 0 w 3968423"/>
                      <a:gd name="connsiteY6" fmla="*/ 19051 h 1952625"/>
                      <a:gd name="connsiteX0-11" fmla="*/ 0 w 3968423"/>
                      <a:gd name="connsiteY0-12" fmla="*/ 0 h 1933574"/>
                      <a:gd name="connsiteX1-13" fmla="*/ 3968423 w 3968423"/>
                      <a:gd name="connsiteY1-14" fmla="*/ 0 h 1933574"/>
                      <a:gd name="connsiteX2-15" fmla="*/ 3946431 w 3968423"/>
                      <a:gd name="connsiteY2-16" fmla="*/ 161996 h 1933574"/>
                      <a:gd name="connsiteX3-17" fmla="*/ 1984212 w 3968423"/>
                      <a:gd name="connsiteY3-18" fmla="*/ 1933574 h 1933574"/>
                      <a:gd name="connsiteX4-19" fmla="*/ 21992 w 3968423"/>
                      <a:gd name="connsiteY4-20" fmla="*/ 161996 h 1933574"/>
                      <a:gd name="connsiteX5-21" fmla="*/ 0 w 3968423"/>
                      <a:gd name="connsiteY5-22" fmla="*/ 0 h 1933574"/>
                      <a:gd name="connsiteX0-23" fmla="*/ 0 w 3968423"/>
                      <a:gd name="connsiteY0-24" fmla="*/ 14289 h 1947863"/>
                      <a:gd name="connsiteX1-25" fmla="*/ 328757 w 3968423"/>
                      <a:gd name="connsiteY1-26" fmla="*/ 0 h 1947863"/>
                      <a:gd name="connsiteX2-27" fmla="*/ 3968423 w 3968423"/>
                      <a:gd name="connsiteY2-28" fmla="*/ 14289 h 1947863"/>
                      <a:gd name="connsiteX3-29" fmla="*/ 3946431 w 3968423"/>
                      <a:gd name="connsiteY3-30" fmla="*/ 176285 h 1947863"/>
                      <a:gd name="connsiteX4-31" fmla="*/ 1984212 w 3968423"/>
                      <a:gd name="connsiteY4-32" fmla="*/ 1947863 h 1947863"/>
                      <a:gd name="connsiteX5-33" fmla="*/ 21992 w 3968423"/>
                      <a:gd name="connsiteY5-34" fmla="*/ 176285 h 1947863"/>
                      <a:gd name="connsiteX6-35" fmla="*/ 0 w 3968423"/>
                      <a:gd name="connsiteY6-36" fmla="*/ 14289 h 1947863"/>
                      <a:gd name="connsiteX0-37" fmla="*/ 328757 w 3968423"/>
                      <a:gd name="connsiteY0-38" fmla="*/ 0 h 1947863"/>
                      <a:gd name="connsiteX1-39" fmla="*/ 3968423 w 3968423"/>
                      <a:gd name="connsiteY1-40" fmla="*/ 14289 h 1947863"/>
                      <a:gd name="connsiteX2-41" fmla="*/ 3946431 w 3968423"/>
                      <a:gd name="connsiteY2-42" fmla="*/ 176285 h 1947863"/>
                      <a:gd name="connsiteX3-43" fmla="*/ 1984212 w 3968423"/>
                      <a:gd name="connsiteY3-44" fmla="*/ 1947863 h 1947863"/>
                      <a:gd name="connsiteX4-45" fmla="*/ 21992 w 3968423"/>
                      <a:gd name="connsiteY4-46" fmla="*/ 176285 h 1947863"/>
                      <a:gd name="connsiteX5-47" fmla="*/ 0 w 3968423"/>
                      <a:gd name="connsiteY5-48" fmla="*/ 14289 h 1947863"/>
                      <a:gd name="connsiteX6-49" fmla="*/ 420197 w 3968423"/>
                      <a:gd name="connsiteY6-50" fmla="*/ 91440 h 1947863"/>
                      <a:gd name="connsiteX0-51" fmla="*/ 328757 w 3968423"/>
                      <a:gd name="connsiteY0-52" fmla="*/ 0 h 1947863"/>
                      <a:gd name="connsiteX1-53" fmla="*/ 3968423 w 3968423"/>
                      <a:gd name="connsiteY1-54" fmla="*/ 14289 h 1947863"/>
                      <a:gd name="connsiteX2-55" fmla="*/ 3946431 w 3968423"/>
                      <a:gd name="connsiteY2-56" fmla="*/ 176285 h 1947863"/>
                      <a:gd name="connsiteX3-57" fmla="*/ 1984212 w 3968423"/>
                      <a:gd name="connsiteY3-58" fmla="*/ 1947863 h 1947863"/>
                      <a:gd name="connsiteX4-59" fmla="*/ 21992 w 3968423"/>
                      <a:gd name="connsiteY4-60" fmla="*/ 176285 h 1947863"/>
                      <a:gd name="connsiteX5-61" fmla="*/ 0 w 3968423"/>
                      <a:gd name="connsiteY5-62" fmla="*/ 14289 h 1947863"/>
                      <a:gd name="connsiteX0-63" fmla="*/ 3968423 w 3968423"/>
                      <a:gd name="connsiteY0-64" fmla="*/ 0 h 1933574"/>
                      <a:gd name="connsiteX1-65" fmla="*/ 3946431 w 3968423"/>
                      <a:gd name="connsiteY1-66" fmla="*/ 161996 h 1933574"/>
                      <a:gd name="connsiteX2-67" fmla="*/ 1984212 w 3968423"/>
                      <a:gd name="connsiteY2-68" fmla="*/ 1933574 h 1933574"/>
                      <a:gd name="connsiteX3-69" fmla="*/ 21992 w 3968423"/>
                      <a:gd name="connsiteY3-70" fmla="*/ 161996 h 1933574"/>
                      <a:gd name="connsiteX4-71" fmla="*/ 0 w 3968423"/>
                      <a:gd name="connsiteY4-72" fmla="*/ 0 h 193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68423" h="1933574">
                        <a:moveTo>
                          <a:pt x="3968423" y="0"/>
                        </a:moveTo>
                        <a:lnTo>
                          <a:pt x="3946431" y="161996"/>
                        </a:lnTo>
                        <a:cubicBezTo>
                          <a:pt x="3764638" y="1172055"/>
                          <a:pt x="2955217" y="1933574"/>
                          <a:pt x="1984212" y="1933574"/>
                        </a:cubicBezTo>
                        <a:cubicBezTo>
                          <a:pt x="1013203" y="1933574"/>
                          <a:pt x="203783" y="1172055"/>
                          <a:pt x="21992" y="161996"/>
                        </a:cubicBez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形状 186"/>
                  <p:cNvSpPr/>
                  <p:nvPr/>
                </p:nvSpPr>
                <p:spPr>
                  <a:xfrm rot="16200000">
                    <a:off x="101594" y="2669337"/>
                    <a:ext cx="3914225" cy="1837102"/>
                  </a:xfrm>
                  <a:custGeom>
                    <a:avLst/>
                    <a:gdLst>
                      <a:gd name="connsiteX0" fmla="*/ 0 w 3901235"/>
                      <a:gd name="connsiteY0" fmla="*/ 0 h 1719263"/>
                      <a:gd name="connsiteX1" fmla="*/ 3901235 w 3901235"/>
                      <a:gd name="connsiteY1" fmla="*/ 0 h 1719263"/>
                      <a:gd name="connsiteX2" fmla="*/ 3871510 w 3901235"/>
                      <a:gd name="connsiteY2" fmla="*/ 134033 h 1719263"/>
                      <a:gd name="connsiteX3" fmla="*/ 1950618 w 3901235"/>
                      <a:gd name="connsiteY3" fmla="*/ 1719263 h 1719263"/>
                      <a:gd name="connsiteX4" fmla="*/ 29725 w 3901235"/>
                      <a:gd name="connsiteY4" fmla="*/ 134033 h 1719263"/>
                      <a:gd name="connsiteX0-1" fmla="*/ 0 w 3901235"/>
                      <a:gd name="connsiteY0-2" fmla="*/ 4764 h 1724027"/>
                      <a:gd name="connsiteX1-3" fmla="*/ 971439 w 3901235"/>
                      <a:gd name="connsiteY1-4" fmla="*/ 0 h 1724027"/>
                      <a:gd name="connsiteX2-5" fmla="*/ 3901235 w 3901235"/>
                      <a:gd name="connsiteY2-6" fmla="*/ 4764 h 1724027"/>
                      <a:gd name="connsiteX3-7" fmla="*/ 3871510 w 3901235"/>
                      <a:gd name="connsiteY3-8" fmla="*/ 138797 h 1724027"/>
                      <a:gd name="connsiteX4-9" fmla="*/ 1950618 w 3901235"/>
                      <a:gd name="connsiteY4-10" fmla="*/ 1724027 h 1724027"/>
                      <a:gd name="connsiteX5" fmla="*/ 29725 w 3901235"/>
                      <a:gd name="connsiteY5" fmla="*/ 138797 h 1724027"/>
                      <a:gd name="connsiteX6" fmla="*/ 0 w 3901235"/>
                      <a:gd name="connsiteY6" fmla="*/ 4764 h 1724027"/>
                      <a:gd name="connsiteX0-11" fmla="*/ 971439 w 3901235"/>
                      <a:gd name="connsiteY0-12" fmla="*/ 0 h 1724027"/>
                      <a:gd name="connsiteX1-13" fmla="*/ 3901235 w 3901235"/>
                      <a:gd name="connsiteY1-14" fmla="*/ 4764 h 1724027"/>
                      <a:gd name="connsiteX2-15" fmla="*/ 3871510 w 3901235"/>
                      <a:gd name="connsiteY2-16" fmla="*/ 138797 h 1724027"/>
                      <a:gd name="connsiteX3-17" fmla="*/ 1950618 w 3901235"/>
                      <a:gd name="connsiteY3-18" fmla="*/ 1724027 h 1724027"/>
                      <a:gd name="connsiteX4-19" fmla="*/ 29725 w 3901235"/>
                      <a:gd name="connsiteY4-20" fmla="*/ 138797 h 1724027"/>
                      <a:gd name="connsiteX5-21" fmla="*/ 0 w 3901235"/>
                      <a:gd name="connsiteY5-22" fmla="*/ 4764 h 1724027"/>
                      <a:gd name="connsiteX6-23" fmla="*/ 1062879 w 3901235"/>
                      <a:gd name="connsiteY6-24" fmla="*/ 91440 h 1724027"/>
                      <a:gd name="connsiteX0-25" fmla="*/ 971439 w 3901235"/>
                      <a:gd name="connsiteY0-26" fmla="*/ 0 h 1724027"/>
                      <a:gd name="connsiteX1-27" fmla="*/ 3901235 w 3901235"/>
                      <a:gd name="connsiteY1-28" fmla="*/ 4764 h 1724027"/>
                      <a:gd name="connsiteX2-29" fmla="*/ 3871510 w 3901235"/>
                      <a:gd name="connsiteY2-30" fmla="*/ 138797 h 1724027"/>
                      <a:gd name="connsiteX3-31" fmla="*/ 1950618 w 3901235"/>
                      <a:gd name="connsiteY3-32" fmla="*/ 1724027 h 1724027"/>
                      <a:gd name="connsiteX4-33" fmla="*/ 29725 w 3901235"/>
                      <a:gd name="connsiteY4-34" fmla="*/ 138797 h 1724027"/>
                      <a:gd name="connsiteX5-35" fmla="*/ 0 w 3901235"/>
                      <a:gd name="connsiteY5-36" fmla="*/ 4764 h 1724027"/>
                      <a:gd name="connsiteX0-37" fmla="*/ 3901235 w 3901235"/>
                      <a:gd name="connsiteY0-38" fmla="*/ 0 h 1719263"/>
                      <a:gd name="connsiteX1-39" fmla="*/ 3871510 w 3901235"/>
                      <a:gd name="connsiteY1-40" fmla="*/ 134033 h 1719263"/>
                      <a:gd name="connsiteX2-41" fmla="*/ 1950618 w 3901235"/>
                      <a:gd name="connsiteY2-42" fmla="*/ 1719263 h 1719263"/>
                      <a:gd name="connsiteX3-43" fmla="*/ 29725 w 3901235"/>
                      <a:gd name="connsiteY3-44" fmla="*/ 134033 h 1719263"/>
                      <a:gd name="connsiteX4-45" fmla="*/ 0 w 3901235"/>
                      <a:gd name="connsiteY4-46" fmla="*/ 0 h 17192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01235" h="1719263">
                        <a:moveTo>
                          <a:pt x="3901235" y="0"/>
                        </a:moveTo>
                        <a:lnTo>
                          <a:pt x="3871510" y="134033"/>
                        </a:lnTo>
                        <a:cubicBezTo>
                          <a:pt x="3629235" y="1049959"/>
                          <a:pt x="2860935" y="1719263"/>
                          <a:pt x="1950618" y="1719263"/>
                        </a:cubicBezTo>
                        <a:cubicBezTo>
                          <a:pt x="1040298" y="1719263"/>
                          <a:pt x="271998" y="1049959"/>
                          <a:pt x="29725" y="134033"/>
                        </a:cubicBezTo>
                        <a:lnTo>
                          <a:pt x="0" y="0"/>
                        </a:lnTo>
                      </a:path>
                    </a:pathLst>
                  </a:custGeom>
                  <a:noFill/>
                  <a:ln>
                    <a:solidFill>
                      <a:srgbClr val="04668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70" name="椭圆 69"/>
                <p:cNvSpPr/>
                <p:nvPr/>
              </p:nvSpPr>
              <p:spPr>
                <a:xfrm>
                  <a:off x="-1196" y="2969"/>
                  <a:ext cx="4687" cy="4687"/>
                </a:xfrm>
                <a:prstGeom prst="ellipse">
                  <a:avLst/>
                </a:prstGeom>
                <a:solidFill>
                  <a:srgbClr val="046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70"/>
              <p:cNvSpPr txBox="1"/>
              <p:nvPr/>
            </p:nvSpPr>
            <p:spPr>
              <a:xfrm>
                <a:off x="11578" y="2429"/>
                <a:ext cx="837" cy="580"/>
              </a:xfrm>
              <a:prstGeom prst="rect">
                <a:avLst/>
              </a:prstGeom>
              <a:noFill/>
            </p:spPr>
            <p:txBody>
              <a:bodyPr wrap="square" rtlCol="0">
                <a:spAutoFit/>
              </a:bodyPr>
              <a:lstStyle/>
              <a:p>
                <a:r>
                  <a:rPr lang="en-US" altLang="zh-CN" b="1">
                    <a:solidFill>
                      <a:schemeClr val="bg1"/>
                    </a:solidFill>
                  </a:rPr>
                  <a:t>04</a:t>
                </a:r>
                <a:endParaRPr lang="en-US" altLang="zh-CN" b="1">
                  <a:solidFill>
                    <a:schemeClr val="bg1"/>
                  </a:solidFill>
                </a:endParaRPr>
              </a:p>
            </p:txBody>
          </p:sp>
        </p:grpSp>
        <p:sp>
          <p:nvSpPr>
            <p:cNvPr id="74" name="文本框 73"/>
            <p:cNvSpPr txBox="1"/>
            <p:nvPr/>
          </p:nvSpPr>
          <p:spPr>
            <a:xfrm>
              <a:off x="1312" y="7199"/>
              <a:ext cx="6287" cy="1210"/>
            </a:xfrm>
            <a:prstGeom prst="rect">
              <a:avLst/>
            </a:prstGeom>
            <a:noFill/>
          </p:spPr>
          <p:txBody>
            <a:bodyPr wrap="square" rtlCol="0">
              <a:spAutoFit/>
            </a:bodyPr>
            <a:lstStyle/>
            <a:p>
              <a:r>
                <a:rPr lang="zh-CN" altLang="en-US" sz="2200" b="1"/>
                <a:t>具身认知视域下幼儿快乐体操活动策略的研究</a:t>
              </a:r>
              <a:endParaRPr lang="zh-CN" altLang="en-US"/>
            </a:p>
          </p:txBody>
        </p:sp>
      </p:grpSp>
      <p:grpSp>
        <p:nvGrpSpPr>
          <p:cNvPr id="78" name="组合 77"/>
          <p:cNvGrpSpPr/>
          <p:nvPr/>
        </p:nvGrpSpPr>
        <p:grpSpPr>
          <a:xfrm>
            <a:off x="7280910" y="4103370"/>
            <a:ext cx="4989830" cy="998855"/>
            <a:chOff x="11550" y="6798"/>
            <a:chExt cx="7858" cy="1573"/>
          </a:xfrm>
        </p:grpSpPr>
        <p:grpSp>
          <p:nvGrpSpPr>
            <p:cNvPr id="57" name="组合 56"/>
            <p:cNvGrpSpPr/>
            <p:nvPr/>
          </p:nvGrpSpPr>
          <p:grpSpPr>
            <a:xfrm>
              <a:off x="11550" y="6798"/>
              <a:ext cx="1101" cy="1316"/>
              <a:chOff x="863" y="2079"/>
              <a:chExt cx="1101" cy="1316"/>
            </a:xfrm>
          </p:grpSpPr>
          <p:grpSp>
            <p:nvGrpSpPr>
              <p:cNvPr id="58" name="组合 57"/>
              <p:cNvGrpSpPr/>
              <p:nvPr/>
            </p:nvGrpSpPr>
            <p:grpSpPr>
              <a:xfrm rot="11700000">
                <a:off x="863" y="2079"/>
                <a:ext cx="1101" cy="1316"/>
                <a:chOff x="-1196" y="1948"/>
                <a:chExt cx="5073" cy="6400"/>
              </a:xfrm>
            </p:grpSpPr>
            <p:grpSp>
              <p:nvGrpSpPr>
                <p:cNvPr id="59" name="组合 58"/>
                <p:cNvGrpSpPr/>
                <p:nvPr/>
              </p:nvGrpSpPr>
              <p:grpSpPr>
                <a:xfrm>
                  <a:off x="-153" y="1948"/>
                  <a:ext cx="4031" cy="6400"/>
                  <a:chOff x="1022470" y="1481251"/>
                  <a:chExt cx="2066102" cy="4063749"/>
                </a:xfrm>
              </p:grpSpPr>
              <p:sp>
                <p:nvSpPr>
                  <p:cNvPr id="60" name="任意多边形: 形状 185"/>
                  <p:cNvSpPr/>
                  <p:nvPr/>
                </p:nvSpPr>
                <p:spPr>
                  <a:xfrm rot="16200000">
                    <a:off x="64703" y="2439018"/>
                    <a:ext cx="3981636" cy="2066102"/>
                  </a:xfrm>
                  <a:custGeom>
                    <a:avLst/>
                    <a:gdLst>
                      <a:gd name="connsiteX0" fmla="*/ 0 w 3968423"/>
                      <a:gd name="connsiteY0" fmla="*/ 0 h 1933574"/>
                      <a:gd name="connsiteX1" fmla="*/ 3968423 w 3968423"/>
                      <a:gd name="connsiteY1" fmla="*/ 0 h 1933574"/>
                      <a:gd name="connsiteX2" fmla="*/ 3946431 w 3968423"/>
                      <a:gd name="connsiteY2" fmla="*/ 161996 h 1933574"/>
                      <a:gd name="connsiteX3" fmla="*/ 1984212 w 3968423"/>
                      <a:gd name="connsiteY3" fmla="*/ 1933574 h 1933574"/>
                      <a:gd name="connsiteX4" fmla="*/ 21992 w 3968423"/>
                      <a:gd name="connsiteY4" fmla="*/ 161996 h 1933574"/>
                      <a:gd name="connsiteX0-1" fmla="*/ 0 w 3968423"/>
                      <a:gd name="connsiteY0-2" fmla="*/ 19051 h 1952625"/>
                      <a:gd name="connsiteX1-3" fmla="*/ 304945 w 3968423"/>
                      <a:gd name="connsiteY1-4" fmla="*/ 0 h 1952625"/>
                      <a:gd name="connsiteX2-5" fmla="*/ 3968423 w 3968423"/>
                      <a:gd name="connsiteY2-6" fmla="*/ 19051 h 1952625"/>
                      <a:gd name="connsiteX3-7" fmla="*/ 3946431 w 3968423"/>
                      <a:gd name="connsiteY3-8" fmla="*/ 181047 h 1952625"/>
                      <a:gd name="connsiteX4-9" fmla="*/ 1984212 w 3968423"/>
                      <a:gd name="connsiteY4-10" fmla="*/ 1952625 h 1952625"/>
                      <a:gd name="connsiteX5" fmla="*/ 21992 w 3968423"/>
                      <a:gd name="connsiteY5" fmla="*/ 181047 h 1952625"/>
                      <a:gd name="connsiteX6" fmla="*/ 0 w 3968423"/>
                      <a:gd name="connsiteY6" fmla="*/ 19051 h 1952625"/>
                      <a:gd name="connsiteX0-11" fmla="*/ 0 w 3968423"/>
                      <a:gd name="connsiteY0-12" fmla="*/ 0 h 1933574"/>
                      <a:gd name="connsiteX1-13" fmla="*/ 3968423 w 3968423"/>
                      <a:gd name="connsiteY1-14" fmla="*/ 0 h 1933574"/>
                      <a:gd name="connsiteX2-15" fmla="*/ 3946431 w 3968423"/>
                      <a:gd name="connsiteY2-16" fmla="*/ 161996 h 1933574"/>
                      <a:gd name="connsiteX3-17" fmla="*/ 1984212 w 3968423"/>
                      <a:gd name="connsiteY3-18" fmla="*/ 1933574 h 1933574"/>
                      <a:gd name="connsiteX4-19" fmla="*/ 21992 w 3968423"/>
                      <a:gd name="connsiteY4-20" fmla="*/ 161996 h 1933574"/>
                      <a:gd name="connsiteX5-21" fmla="*/ 0 w 3968423"/>
                      <a:gd name="connsiteY5-22" fmla="*/ 0 h 1933574"/>
                      <a:gd name="connsiteX0-23" fmla="*/ 0 w 3968423"/>
                      <a:gd name="connsiteY0-24" fmla="*/ 14289 h 1947863"/>
                      <a:gd name="connsiteX1-25" fmla="*/ 328757 w 3968423"/>
                      <a:gd name="connsiteY1-26" fmla="*/ 0 h 1947863"/>
                      <a:gd name="connsiteX2-27" fmla="*/ 3968423 w 3968423"/>
                      <a:gd name="connsiteY2-28" fmla="*/ 14289 h 1947863"/>
                      <a:gd name="connsiteX3-29" fmla="*/ 3946431 w 3968423"/>
                      <a:gd name="connsiteY3-30" fmla="*/ 176285 h 1947863"/>
                      <a:gd name="connsiteX4-31" fmla="*/ 1984212 w 3968423"/>
                      <a:gd name="connsiteY4-32" fmla="*/ 1947863 h 1947863"/>
                      <a:gd name="connsiteX5-33" fmla="*/ 21992 w 3968423"/>
                      <a:gd name="connsiteY5-34" fmla="*/ 176285 h 1947863"/>
                      <a:gd name="connsiteX6-35" fmla="*/ 0 w 3968423"/>
                      <a:gd name="connsiteY6-36" fmla="*/ 14289 h 1947863"/>
                      <a:gd name="connsiteX0-37" fmla="*/ 328757 w 3968423"/>
                      <a:gd name="connsiteY0-38" fmla="*/ 0 h 1947863"/>
                      <a:gd name="connsiteX1-39" fmla="*/ 3968423 w 3968423"/>
                      <a:gd name="connsiteY1-40" fmla="*/ 14289 h 1947863"/>
                      <a:gd name="connsiteX2-41" fmla="*/ 3946431 w 3968423"/>
                      <a:gd name="connsiteY2-42" fmla="*/ 176285 h 1947863"/>
                      <a:gd name="connsiteX3-43" fmla="*/ 1984212 w 3968423"/>
                      <a:gd name="connsiteY3-44" fmla="*/ 1947863 h 1947863"/>
                      <a:gd name="connsiteX4-45" fmla="*/ 21992 w 3968423"/>
                      <a:gd name="connsiteY4-46" fmla="*/ 176285 h 1947863"/>
                      <a:gd name="connsiteX5-47" fmla="*/ 0 w 3968423"/>
                      <a:gd name="connsiteY5-48" fmla="*/ 14289 h 1947863"/>
                      <a:gd name="connsiteX6-49" fmla="*/ 420197 w 3968423"/>
                      <a:gd name="connsiteY6-50" fmla="*/ 91440 h 1947863"/>
                      <a:gd name="connsiteX0-51" fmla="*/ 328757 w 3968423"/>
                      <a:gd name="connsiteY0-52" fmla="*/ 0 h 1947863"/>
                      <a:gd name="connsiteX1-53" fmla="*/ 3968423 w 3968423"/>
                      <a:gd name="connsiteY1-54" fmla="*/ 14289 h 1947863"/>
                      <a:gd name="connsiteX2-55" fmla="*/ 3946431 w 3968423"/>
                      <a:gd name="connsiteY2-56" fmla="*/ 176285 h 1947863"/>
                      <a:gd name="connsiteX3-57" fmla="*/ 1984212 w 3968423"/>
                      <a:gd name="connsiteY3-58" fmla="*/ 1947863 h 1947863"/>
                      <a:gd name="connsiteX4-59" fmla="*/ 21992 w 3968423"/>
                      <a:gd name="connsiteY4-60" fmla="*/ 176285 h 1947863"/>
                      <a:gd name="connsiteX5-61" fmla="*/ 0 w 3968423"/>
                      <a:gd name="connsiteY5-62" fmla="*/ 14289 h 1947863"/>
                      <a:gd name="connsiteX0-63" fmla="*/ 3968423 w 3968423"/>
                      <a:gd name="connsiteY0-64" fmla="*/ 0 h 1933574"/>
                      <a:gd name="connsiteX1-65" fmla="*/ 3946431 w 3968423"/>
                      <a:gd name="connsiteY1-66" fmla="*/ 161996 h 1933574"/>
                      <a:gd name="connsiteX2-67" fmla="*/ 1984212 w 3968423"/>
                      <a:gd name="connsiteY2-68" fmla="*/ 1933574 h 1933574"/>
                      <a:gd name="connsiteX3-69" fmla="*/ 21992 w 3968423"/>
                      <a:gd name="connsiteY3-70" fmla="*/ 161996 h 1933574"/>
                      <a:gd name="connsiteX4-71" fmla="*/ 0 w 3968423"/>
                      <a:gd name="connsiteY4-72" fmla="*/ 0 h 193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68423" h="1933574">
                        <a:moveTo>
                          <a:pt x="3968423" y="0"/>
                        </a:moveTo>
                        <a:lnTo>
                          <a:pt x="3946431" y="161996"/>
                        </a:lnTo>
                        <a:cubicBezTo>
                          <a:pt x="3764638" y="1172055"/>
                          <a:pt x="2955217" y="1933574"/>
                          <a:pt x="1984212" y="1933574"/>
                        </a:cubicBezTo>
                        <a:cubicBezTo>
                          <a:pt x="1013203" y="1933574"/>
                          <a:pt x="203783" y="1172055"/>
                          <a:pt x="21992" y="161996"/>
                        </a:cubicBez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1" name="任意多边形: 形状 186"/>
                  <p:cNvSpPr/>
                  <p:nvPr/>
                </p:nvSpPr>
                <p:spPr>
                  <a:xfrm rot="16200000">
                    <a:off x="101594" y="2669337"/>
                    <a:ext cx="3914225" cy="1837102"/>
                  </a:xfrm>
                  <a:custGeom>
                    <a:avLst/>
                    <a:gdLst>
                      <a:gd name="connsiteX0" fmla="*/ 0 w 3901235"/>
                      <a:gd name="connsiteY0" fmla="*/ 0 h 1719263"/>
                      <a:gd name="connsiteX1" fmla="*/ 3901235 w 3901235"/>
                      <a:gd name="connsiteY1" fmla="*/ 0 h 1719263"/>
                      <a:gd name="connsiteX2" fmla="*/ 3871510 w 3901235"/>
                      <a:gd name="connsiteY2" fmla="*/ 134033 h 1719263"/>
                      <a:gd name="connsiteX3" fmla="*/ 1950618 w 3901235"/>
                      <a:gd name="connsiteY3" fmla="*/ 1719263 h 1719263"/>
                      <a:gd name="connsiteX4" fmla="*/ 29725 w 3901235"/>
                      <a:gd name="connsiteY4" fmla="*/ 134033 h 1719263"/>
                      <a:gd name="connsiteX0-1" fmla="*/ 0 w 3901235"/>
                      <a:gd name="connsiteY0-2" fmla="*/ 4764 h 1724027"/>
                      <a:gd name="connsiteX1-3" fmla="*/ 971439 w 3901235"/>
                      <a:gd name="connsiteY1-4" fmla="*/ 0 h 1724027"/>
                      <a:gd name="connsiteX2-5" fmla="*/ 3901235 w 3901235"/>
                      <a:gd name="connsiteY2-6" fmla="*/ 4764 h 1724027"/>
                      <a:gd name="connsiteX3-7" fmla="*/ 3871510 w 3901235"/>
                      <a:gd name="connsiteY3-8" fmla="*/ 138797 h 1724027"/>
                      <a:gd name="connsiteX4-9" fmla="*/ 1950618 w 3901235"/>
                      <a:gd name="connsiteY4-10" fmla="*/ 1724027 h 1724027"/>
                      <a:gd name="connsiteX5" fmla="*/ 29725 w 3901235"/>
                      <a:gd name="connsiteY5" fmla="*/ 138797 h 1724027"/>
                      <a:gd name="connsiteX6" fmla="*/ 0 w 3901235"/>
                      <a:gd name="connsiteY6" fmla="*/ 4764 h 1724027"/>
                      <a:gd name="connsiteX0-11" fmla="*/ 971439 w 3901235"/>
                      <a:gd name="connsiteY0-12" fmla="*/ 0 h 1724027"/>
                      <a:gd name="connsiteX1-13" fmla="*/ 3901235 w 3901235"/>
                      <a:gd name="connsiteY1-14" fmla="*/ 4764 h 1724027"/>
                      <a:gd name="connsiteX2-15" fmla="*/ 3871510 w 3901235"/>
                      <a:gd name="connsiteY2-16" fmla="*/ 138797 h 1724027"/>
                      <a:gd name="connsiteX3-17" fmla="*/ 1950618 w 3901235"/>
                      <a:gd name="connsiteY3-18" fmla="*/ 1724027 h 1724027"/>
                      <a:gd name="connsiteX4-19" fmla="*/ 29725 w 3901235"/>
                      <a:gd name="connsiteY4-20" fmla="*/ 138797 h 1724027"/>
                      <a:gd name="connsiteX5-21" fmla="*/ 0 w 3901235"/>
                      <a:gd name="connsiteY5-22" fmla="*/ 4764 h 1724027"/>
                      <a:gd name="connsiteX6-23" fmla="*/ 1062879 w 3901235"/>
                      <a:gd name="connsiteY6-24" fmla="*/ 91440 h 1724027"/>
                      <a:gd name="connsiteX0-25" fmla="*/ 971439 w 3901235"/>
                      <a:gd name="connsiteY0-26" fmla="*/ 0 h 1724027"/>
                      <a:gd name="connsiteX1-27" fmla="*/ 3901235 w 3901235"/>
                      <a:gd name="connsiteY1-28" fmla="*/ 4764 h 1724027"/>
                      <a:gd name="connsiteX2-29" fmla="*/ 3871510 w 3901235"/>
                      <a:gd name="connsiteY2-30" fmla="*/ 138797 h 1724027"/>
                      <a:gd name="connsiteX3-31" fmla="*/ 1950618 w 3901235"/>
                      <a:gd name="connsiteY3-32" fmla="*/ 1724027 h 1724027"/>
                      <a:gd name="connsiteX4-33" fmla="*/ 29725 w 3901235"/>
                      <a:gd name="connsiteY4-34" fmla="*/ 138797 h 1724027"/>
                      <a:gd name="connsiteX5-35" fmla="*/ 0 w 3901235"/>
                      <a:gd name="connsiteY5-36" fmla="*/ 4764 h 1724027"/>
                      <a:gd name="connsiteX0-37" fmla="*/ 3901235 w 3901235"/>
                      <a:gd name="connsiteY0-38" fmla="*/ 0 h 1719263"/>
                      <a:gd name="connsiteX1-39" fmla="*/ 3871510 w 3901235"/>
                      <a:gd name="connsiteY1-40" fmla="*/ 134033 h 1719263"/>
                      <a:gd name="connsiteX2-41" fmla="*/ 1950618 w 3901235"/>
                      <a:gd name="connsiteY2-42" fmla="*/ 1719263 h 1719263"/>
                      <a:gd name="connsiteX3-43" fmla="*/ 29725 w 3901235"/>
                      <a:gd name="connsiteY3-44" fmla="*/ 134033 h 1719263"/>
                      <a:gd name="connsiteX4-45" fmla="*/ 0 w 3901235"/>
                      <a:gd name="connsiteY4-46" fmla="*/ 0 h 17192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01235" h="1719263">
                        <a:moveTo>
                          <a:pt x="3901235" y="0"/>
                        </a:moveTo>
                        <a:lnTo>
                          <a:pt x="3871510" y="134033"/>
                        </a:lnTo>
                        <a:cubicBezTo>
                          <a:pt x="3629235" y="1049959"/>
                          <a:pt x="2860935" y="1719263"/>
                          <a:pt x="1950618" y="1719263"/>
                        </a:cubicBezTo>
                        <a:cubicBezTo>
                          <a:pt x="1040298" y="1719263"/>
                          <a:pt x="271998" y="1049959"/>
                          <a:pt x="29725" y="134033"/>
                        </a:cubicBezTo>
                        <a:lnTo>
                          <a:pt x="0" y="0"/>
                        </a:lnTo>
                      </a:path>
                    </a:pathLst>
                  </a:cu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62" name="椭圆 61"/>
                <p:cNvSpPr/>
                <p:nvPr/>
              </p:nvSpPr>
              <p:spPr>
                <a:xfrm>
                  <a:off x="-1196" y="2969"/>
                  <a:ext cx="4687" cy="4687"/>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文本框 62"/>
              <p:cNvSpPr txBox="1"/>
              <p:nvPr/>
            </p:nvSpPr>
            <p:spPr>
              <a:xfrm>
                <a:off x="1117" y="2432"/>
                <a:ext cx="837" cy="580"/>
              </a:xfrm>
              <a:prstGeom prst="rect">
                <a:avLst/>
              </a:prstGeom>
              <a:noFill/>
            </p:spPr>
            <p:txBody>
              <a:bodyPr wrap="square" rtlCol="0">
                <a:spAutoFit/>
              </a:bodyPr>
              <a:lstStyle/>
              <a:p>
                <a:r>
                  <a:rPr lang="en-US" altLang="zh-CN" b="1">
                    <a:solidFill>
                      <a:schemeClr val="bg1"/>
                    </a:solidFill>
                  </a:rPr>
                  <a:t>03</a:t>
                </a:r>
                <a:endParaRPr lang="en-US" altLang="zh-CN" b="1">
                  <a:solidFill>
                    <a:schemeClr val="bg1"/>
                  </a:solidFill>
                </a:endParaRPr>
              </a:p>
            </p:txBody>
          </p:sp>
        </p:grpSp>
        <p:sp>
          <p:nvSpPr>
            <p:cNvPr id="75" name="文本框 74"/>
            <p:cNvSpPr txBox="1"/>
            <p:nvPr/>
          </p:nvSpPr>
          <p:spPr>
            <a:xfrm>
              <a:off x="12537" y="7210"/>
              <a:ext cx="6871" cy="1161"/>
            </a:xfrm>
            <a:prstGeom prst="rect">
              <a:avLst/>
            </a:prstGeom>
            <a:noFill/>
          </p:spPr>
          <p:txBody>
            <a:bodyPr wrap="square" rtlCol="0">
              <a:spAutoFit/>
            </a:bodyPr>
            <a:lstStyle/>
            <a:p>
              <a:pPr algn="l"/>
              <a:r>
                <a:rPr lang="zh-CN" altLang="en-US" sz="2100" b="1"/>
                <a:t>基于运动领域幼儿快乐体操活动内容开发的研究</a:t>
              </a:r>
              <a:endParaRPr lang="zh-CN" altLang="en-US" sz="2100" b="1"/>
            </a:p>
          </p:txBody>
        </p:sp>
      </p:gr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bldLst>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51502" y="346748"/>
            <a:ext cx="467216" cy="467385"/>
            <a:chOff x="3437020" y="3157655"/>
            <a:chExt cx="863676" cy="863988"/>
          </a:xfrm>
        </p:grpSpPr>
        <p:sp>
          <p:nvSpPr>
            <p:cNvPr id="18" name="椭圆 17"/>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19" name="组合 18"/>
            <p:cNvGrpSpPr/>
            <p:nvPr/>
          </p:nvGrpSpPr>
          <p:grpSpPr>
            <a:xfrm>
              <a:off x="3603967" y="3301679"/>
              <a:ext cx="519264" cy="531741"/>
              <a:chOff x="9901117" y="2870043"/>
              <a:chExt cx="1094967" cy="1121277"/>
            </a:xfrm>
          </p:grpSpPr>
          <p:sp>
            <p:nvSpPr>
              <p:cNvPr id="20"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1"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2"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3"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4"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sp>
        <p:nvSpPr>
          <p:cNvPr id="8" name="矩形 30"/>
          <p:cNvSpPr>
            <a:spLocks noChangeArrowheads="1"/>
          </p:cNvSpPr>
          <p:nvPr/>
        </p:nvSpPr>
        <p:spPr bwMode="auto">
          <a:xfrm>
            <a:off x="910590" y="310515"/>
            <a:ext cx="40652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研究</a:t>
            </a:r>
            <a:r>
              <a:rPr lang="zh-CN" altLang="en-US" dirty="0">
                <a:solidFill>
                  <a:srgbClr val="325B7F"/>
                </a:solidFill>
                <a:latin typeface="+mn-lt"/>
                <a:ea typeface="+mn-ea"/>
                <a:cs typeface="+mn-ea"/>
                <a:sym typeface="+mn-lt"/>
              </a:rPr>
              <a:t>方法</a:t>
            </a:r>
            <a:endParaRPr lang="zh-CN" altLang="en-US" dirty="0">
              <a:solidFill>
                <a:srgbClr val="325B7F"/>
              </a:solidFill>
              <a:latin typeface="+mn-lt"/>
              <a:ea typeface="+mn-ea"/>
              <a:cs typeface="+mn-ea"/>
              <a:sym typeface="+mn-lt"/>
            </a:endParaRPr>
          </a:p>
        </p:txBody>
      </p:sp>
      <p:grpSp>
        <p:nvGrpSpPr>
          <p:cNvPr id="3" name="组合 2"/>
          <p:cNvGrpSpPr/>
          <p:nvPr/>
        </p:nvGrpSpPr>
        <p:grpSpPr>
          <a:xfrm>
            <a:off x="212090" y="1433195"/>
            <a:ext cx="2719070" cy="3419729"/>
            <a:chOff x="1061330" y="1652810"/>
            <a:chExt cx="2794000" cy="3317022"/>
          </a:xfrm>
        </p:grpSpPr>
        <p:grpSp>
          <p:nvGrpSpPr>
            <p:cNvPr id="4" name="组合 3"/>
            <p:cNvGrpSpPr/>
            <p:nvPr/>
          </p:nvGrpSpPr>
          <p:grpSpPr>
            <a:xfrm>
              <a:off x="1061330" y="1652810"/>
              <a:ext cx="2794000" cy="3317022"/>
              <a:chOff x="1339850" y="1652810"/>
              <a:chExt cx="2794000" cy="3317022"/>
            </a:xfrm>
            <a:effectLst>
              <a:outerShdw blurRad="419100" dist="50800" dir="5400000" algn="ctr" rotWithShape="0">
                <a:schemeClr val="accent1">
                  <a:alpha val="30000"/>
                </a:schemeClr>
              </a:outerShdw>
            </a:effectLst>
          </p:grpSpPr>
          <p:sp>
            <p:nvSpPr>
              <p:cNvPr id="2" name="任意多边形: 形状 22"/>
              <p:cNvSpPr/>
              <p:nvPr/>
            </p:nvSpPr>
            <p:spPr>
              <a:xfrm>
                <a:off x="1339850" y="2387482"/>
                <a:ext cx="2794000" cy="2582350"/>
              </a:xfrm>
              <a:custGeom>
                <a:avLst/>
                <a:gdLst>
                  <a:gd name="connsiteX0" fmla="*/ 0 w 2794000"/>
                  <a:gd name="connsiteY0" fmla="*/ 0 h 2817590"/>
                  <a:gd name="connsiteX1" fmla="*/ 2794000 w 2794000"/>
                  <a:gd name="connsiteY1" fmla="*/ 0 h 2817590"/>
                  <a:gd name="connsiteX2" fmla="*/ 2794000 w 2794000"/>
                  <a:gd name="connsiteY2" fmla="*/ 2351914 h 2817590"/>
                  <a:gd name="connsiteX3" fmla="*/ 2328324 w 2794000"/>
                  <a:gd name="connsiteY3" fmla="*/ 2817590 h 2817590"/>
                  <a:gd name="connsiteX4" fmla="*/ 148161 w 2794000"/>
                  <a:gd name="connsiteY4" fmla="*/ 2817590 h 2817590"/>
                  <a:gd name="connsiteX5" fmla="*/ 90493 w 2794000"/>
                  <a:gd name="connsiteY5" fmla="*/ 2805948 h 2817590"/>
                  <a:gd name="connsiteX6" fmla="*/ 0 w 2794000"/>
                  <a:gd name="connsiteY6" fmla="*/ 2669425 h 2817590"/>
                  <a:gd name="connsiteX7" fmla="*/ 0 w 2794000"/>
                  <a:gd name="connsiteY7" fmla="*/ 0 h 281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0" h="2817590">
                    <a:moveTo>
                      <a:pt x="0" y="0"/>
                    </a:moveTo>
                    <a:lnTo>
                      <a:pt x="2794000" y="0"/>
                    </a:lnTo>
                    <a:lnTo>
                      <a:pt x="2794000" y="2351914"/>
                    </a:lnTo>
                    <a:cubicBezTo>
                      <a:pt x="2794000" y="2609100"/>
                      <a:pt x="2585510" y="2817590"/>
                      <a:pt x="2328324" y="2817590"/>
                    </a:cubicBezTo>
                    <a:lnTo>
                      <a:pt x="148161" y="2817590"/>
                    </a:lnTo>
                    <a:lnTo>
                      <a:pt x="90493" y="2805948"/>
                    </a:lnTo>
                    <a:cubicBezTo>
                      <a:pt x="37314" y="2783455"/>
                      <a:pt x="0" y="2730798"/>
                      <a:pt x="0" y="2669425"/>
                    </a:cubicBezTo>
                    <a:lnTo>
                      <a:pt x="0" y="0"/>
                    </a:lnTo>
                    <a:close/>
                  </a:path>
                </a:pathLst>
              </a:custGeom>
              <a:gradFill>
                <a:gsLst>
                  <a:gs pos="0">
                    <a:srgbClr val="FFFFFF"/>
                  </a:gs>
                  <a:gs pos="100000">
                    <a:srgbClr val="FFFF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a:ea typeface="阿里巴巴普惠体 R"/>
                  <a:cs typeface="+mn-cs"/>
                </a:endParaRPr>
              </a:p>
            </p:txBody>
          </p:sp>
          <p:sp>
            <p:nvSpPr>
              <p:cNvPr id="7" name="任意多边形: 形状 21"/>
              <p:cNvSpPr/>
              <p:nvPr/>
            </p:nvSpPr>
            <p:spPr>
              <a:xfrm>
                <a:off x="1339850" y="1652810"/>
                <a:ext cx="2794000" cy="734791"/>
              </a:xfrm>
              <a:custGeom>
                <a:avLst/>
                <a:gdLst>
                  <a:gd name="connsiteX0" fmla="*/ 465676 w 2794000"/>
                  <a:gd name="connsiteY0" fmla="*/ 0 h 734791"/>
                  <a:gd name="connsiteX1" fmla="*/ 2645834 w 2794000"/>
                  <a:gd name="connsiteY1" fmla="*/ 0 h 734791"/>
                  <a:gd name="connsiteX2" fmla="*/ 2794000 w 2794000"/>
                  <a:gd name="connsiteY2" fmla="*/ 148166 h 734791"/>
                  <a:gd name="connsiteX3" fmla="*/ 2794000 w 2794000"/>
                  <a:gd name="connsiteY3" fmla="*/ 734791 h 734791"/>
                  <a:gd name="connsiteX4" fmla="*/ 0 w 2794000"/>
                  <a:gd name="connsiteY4" fmla="*/ 734791 h 734791"/>
                  <a:gd name="connsiteX5" fmla="*/ 0 w 2794000"/>
                  <a:gd name="connsiteY5" fmla="*/ 465676 h 734791"/>
                  <a:gd name="connsiteX6" fmla="*/ 465676 w 2794000"/>
                  <a:gd name="connsiteY6" fmla="*/ 0 h 73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0" h="734791">
                    <a:moveTo>
                      <a:pt x="465676" y="0"/>
                    </a:moveTo>
                    <a:lnTo>
                      <a:pt x="2645834" y="0"/>
                    </a:lnTo>
                    <a:cubicBezTo>
                      <a:pt x="2727664" y="0"/>
                      <a:pt x="2794000" y="66336"/>
                      <a:pt x="2794000" y="148166"/>
                    </a:cubicBezTo>
                    <a:lnTo>
                      <a:pt x="2794000" y="734791"/>
                    </a:lnTo>
                    <a:lnTo>
                      <a:pt x="0" y="734791"/>
                    </a:lnTo>
                    <a:lnTo>
                      <a:pt x="0" y="465676"/>
                    </a:lnTo>
                    <a:cubicBezTo>
                      <a:pt x="0" y="208490"/>
                      <a:pt x="208490" y="0"/>
                      <a:pt x="465676" y="0"/>
                    </a:cubicBez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a:ea typeface="阿里巴巴普惠体 R"/>
                  <a:cs typeface="+mn-cs"/>
                </a:endParaRPr>
              </a:p>
            </p:txBody>
          </p:sp>
        </p:grpSp>
        <p:sp>
          <p:nvSpPr>
            <p:cNvPr id="9" name="文本框 8"/>
            <p:cNvSpPr txBox="1"/>
            <p:nvPr/>
          </p:nvSpPr>
          <p:spPr>
            <a:xfrm>
              <a:off x="1371957" y="1820566"/>
              <a:ext cx="2335114" cy="429302"/>
            </a:xfrm>
            <a:prstGeom prst="rect">
              <a:avLst/>
            </a:prstGeom>
            <a:noFill/>
          </p:spPr>
          <p:txBody>
            <a:bodyPr wrap="square" lIns="0" tIns="0" rIns="0" bIns="0" rtlCol="0">
              <a:spAutoFit/>
            </a:bodyPr>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100" normalizeH="0" baseline="0" noProof="0">
                  <a:ln>
                    <a:noFill/>
                  </a:ln>
                  <a:solidFill>
                    <a:prstClr val="white"/>
                  </a:solidFill>
                  <a:effectLst/>
                  <a:uLnTx/>
                  <a:uFillTx/>
                  <a:latin typeface="阿里巴巴普惠体 B"/>
                  <a:ea typeface="阿里巴巴普惠体 B"/>
                  <a:cs typeface="+mn-cs"/>
                </a:rPr>
                <a:t>1.</a:t>
              </a:r>
              <a:r>
                <a:rPr kumimoji="0" lang="zh-CN" altLang="en-US" sz="2400" b="0" i="0" u="none" strike="noStrike" kern="1200" cap="none" spc="100" normalizeH="0" baseline="0" noProof="0">
                  <a:ln>
                    <a:noFill/>
                  </a:ln>
                  <a:solidFill>
                    <a:prstClr val="white"/>
                  </a:solidFill>
                  <a:effectLst/>
                  <a:uLnTx/>
                  <a:uFillTx/>
                  <a:latin typeface="阿里巴巴普惠体 B"/>
                  <a:ea typeface="阿里巴巴普惠体 B"/>
                  <a:cs typeface="+mn-cs"/>
                </a:rPr>
                <a:t>行动研究法</a:t>
              </a:r>
              <a:endParaRPr kumimoji="0" lang="zh-CN" altLang="en-US" sz="2400" b="0" i="0" u="none" strike="noStrike" kern="1200" cap="none" spc="100" normalizeH="0" baseline="0" noProof="0" dirty="0">
                <a:ln>
                  <a:noFill/>
                </a:ln>
                <a:solidFill>
                  <a:prstClr val="white"/>
                </a:solidFill>
                <a:effectLst/>
                <a:uLnTx/>
                <a:uFillTx/>
                <a:latin typeface="阿里巴巴普惠体 B"/>
                <a:ea typeface="阿里巴巴普惠体 B"/>
                <a:cs typeface="+mn-cs"/>
              </a:endParaRPr>
            </a:p>
          </p:txBody>
        </p:sp>
        <p:sp>
          <p:nvSpPr>
            <p:cNvPr id="10" name="文本框 9"/>
            <p:cNvSpPr txBox="1"/>
            <p:nvPr/>
          </p:nvSpPr>
          <p:spPr>
            <a:xfrm>
              <a:off x="1292251" y="2668771"/>
              <a:ext cx="2414820" cy="2254915"/>
            </a:xfrm>
            <a:prstGeom prst="rect">
              <a:avLst/>
            </a:prstGeom>
            <a:noFill/>
          </p:spPr>
          <p:txBody>
            <a:bodyPr wrap="square" lIns="0" tIns="0" rIns="0" bIns="0" rtlCol="0">
              <a:spAutoFit/>
            </a:bodyPr>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b="0" i="0" u="none" strike="noStrike" kern="1200" cap="none" spc="100" normalizeH="0" baseline="0" noProof="0">
                  <a:ln>
                    <a:noFill/>
                  </a:ln>
                  <a:solidFill>
                    <a:srgbClr val="3F3F3F"/>
                  </a:solidFill>
                  <a:effectLst/>
                  <a:uLnTx/>
                  <a:uFillTx/>
                  <a:latin typeface="Segoe UI"/>
                  <a:ea typeface="阿里巴巴普惠体 R"/>
                  <a:cs typeface="+mn-cs"/>
                </a:rPr>
                <a:t>结合开展幼儿快乐体操活动的实践探索，边研究边反思、修正实施方案，逐步获得幼儿快乐体操</a:t>
              </a:r>
              <a:r>
                <a:rPr kumimoji="0" lang="zh-CN" altLang="en-US" b="0" i="0" u="none" strike="noStrike" kern="1200" cap="none" spc="100" normalizeH="0" baseline="0" noProof="0">
                  <a:ln>
                    <a:noFill/>
                  </a:ln>
                  <a:solidFill>
                    <a:srgbClr val="3F3F3F"/>
                  </a:solidFill>
                  <a:effectLst/>
                  <a:uLnTx/>
                  <a:uFillTx/>
                  <a:latin typeface="Segoe UI"/>
                  <a:ea typeface="阿里巴巴普惠体 R"/>
                  <a:cs typeface="+mn-cs"/>
                </a:rPr>
                <a:t>活动的规律性认识和实践经验。</a:t>
              </a:r>
              <a:endParaRPr kumimoji="0" lang="zh-CN" altLang="en-US" b="0" i="0" u="none" strike="noStrike" kern="1200" cap="none" spc="100" normalizeH="0" baseline="0" noProof="0">
                <a:ln>
                  <a:noFill/>
                </a:ln>
                <a:solidFill>
                  <a:srgbClr val="3F3F3F"/>
                </a:solidFill>
                <a:effectLst/>
                <a:uLnTx/>
                <a:uFillTx/>
                <a:latin typeface="Segoe UI"/>
                <a:ea typeface="阿里巴巴普惠体 R"/>
                <a:cs typeface="+mn-cs"/>
              </a:endParaRPr>
            </a:p>
          </p:txBody>
        </p:sp>
        <p:grpSp>
          <p:nvGrpSpPr>
            <p:cNvPr id="11" name="组合 10"/>
            <p:cNvGrpSpPr/>
            <p:nvPr/>
          </p:nvGrpSpPr>
          <p:grpSpPr>
            <a:xfrm>
              <a:off x="3068129" y="1653041"/>
              <a:ext cx="522764" cy="685800"/>
              <a:chOff x="3346649" y="1653041"/>
              <a:chExt cx="522764" cy="685800"/>
            </a:xfrm>
          </p:grpSpPr>
          <p:sp>
            <p:nvSpPr>
              <p:cNvPr id="12" name="平行四边形 11"/>
              <p:cNvSpPr/>
              <p:nvPr/>
            </p:nvSpPr>
            <p:spPr>
              <a:xfrm>
                <a:off x="3346649" y="1653041"/>
                <a:ext cx="317500" cy="685800"/>
              </a:xfrm>
              <a:prstGeom prst="parallelogram">
                <a:avLst>
                  <a:gd name="adj" fmla="val 50500"/>
                </a:avLst>
              </a:prstGeom>
              <a:gradFill>
                <a:gsLst>
                  <a:gs pos="0">
                    <a:srgbClr val="FFFFFF">
                      <a:alpha val="50000"/>
                    </a:srgbClr>
                  </a:gs>
                  <a:gs pos="76000">
                    <a:srgbClr val="FCFEF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a:ea typeface="阿里巴巴普惠体 R"/>
                  <a:cs typeface="+mn-cs"/>
                </a:endParaRPr>
              </a:p>
            </p:txBody>
          </p:sp>
          <p:sp>
            <p:nvSpPr>
              <p:cNvPr id="13" name="平行四边形 12"/>
              <p:cNvSpPr/>
              <p:nvPr/>
            </p:nvSpPr>
            <p:spPr>
              <a:xfrm>
                <a:off x="3626684" y="1653041"/>
                <a:ext cx="242729" cy="453390"/>
              </a:xfrm>
              <a:prstGeom prst="parallelogram">
                <a:avLst>
                  <a:gd name="adj" fmla="val 41257"/>
                </a:avLst>
              </a:prstGeom>
              <a:gradFill>
                <a:gsLst>
                  <a:gs pos="0">
                    <a:srgbClr val="FFFFFF">
                      <a:alpha val="50000"/>
                    </a:srgbClr>
                  </a:gs>
                  <a:gs pos="64000">
                    <a:srgbClr val="FCFEF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a:ea typeface="阿里巴巴普惠体 R"/>
                  <a:cs typeface="+mn-cs"/>
                </a:endParaRPr>
              </a:p>
            </p:txBody>
          </p:sp>
        </p:grpSp>
      </p:grpSp>
      <p:sp>
        <p:nvSpPr>
          <p:cNvPr id="14" name="文本框 13"/>
          <p:cNvSpPr txBox="1"/>
          <p:nvPr/>
        </p:nvSpPr>
        <p:spPr>
          <a:xfrm>
            <a:off x="7820832" y="1900465"/>
            <a:ext cx="3327044" cy="314317"/>
          </a:xfrm>
          <a:prstGeom prst="rect">
            <a:avLst/>
          </a:prstGeom>
          <a:noFill/>
        </p:spPr>
        <p:txBody>
          <a:bodyPr wrap="square" lIns="0" tIns="0" rIns="0" bIns="0" rtlCol="0">
            <a:spAutoFit/>
          </a:bodyPr>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b="0" i="0" u="none" strike="noStrike" kern="1200" cap="none" spc="100" normalizeH="0" baseline="0" noProof="0">
                <a:ln>
                  <a:noFill/>
                </a:ln>
                <a:solidFill>
                  <a:prstClr val="white"/>
                </a:solidFill>
                <a:effectLst/>
                <a:uLnTx/>
                <a:uFillTx/>
                <a:latin typeface="阿里巴巴普惠体 B"/>
                <a:ea typeface="阿里巴巴普惠体 B"/>
                <a:cs typeface="+mn-cs"/>
              </a:rPr>
              <a:t>3.</a:t>
            </a:r>
            <a:r>
              <a:rPr kumimoji="0" lang="zh-CN" altLang="en-US" b="0" i="0" u="none" strike="noStrike" kern="1200" cap="none" spc="100" normalizeH="0" baseline="0" noProof="0">
                <a:ln>
                  <a:noFill/>
                </a:ln>
                <a:solidFill>
                  <a:prstClr val="white"/>
                </a:solidFill>
                <a:effectLst/>
                <a:uLnTx/>
                <a:uFillTx/>
                <a:latin typeface="阿里巴巴普惠体 B"/>
                <a:ea typeface="阿里巴巴普惠体 B"/>
                <a:cs typeface="+mn-cs"/>
              </a:rPr>
              <a:t>现象学、解释学方法</a:t>
            </a:r>
            <a:endParaRPr kumimoji="0" lang="zh-CN" altLang="en-US" b="0" i="0" u="none" strike="noStrike" kern="1200" cap="none" spc="100" normalizeH="0" baseline="0" noProof="0" dirty="0">
              <a:ln>
                <a:noFill/>
              </a:ln>
              <a:solidFill>
                <a:prstClr val="white"/>
              </a:solidFill>
              <a:effectLst/>
              <a:uLnTx/>
              <a:uFillTx/>
              <a:latin typeface="阿里巴巴普惠体 B"/>
              <a:ea typeface="阿里巴巴普惠体 B"/>
              <a:cs typeface="+mn-cs"/>
            </a:endParaRPr>
          </a:p>
        </p:txBody>
      </p:sp>
      <p:grpSp>
        <p:nvGrpSpPr>
          <p:cNvPr id="72" name="组合 71"/>
          <p:cNvGrpSpPr/>
          <p:nvPr/>
        </p:nvGrpSpPr>
        <p:grpSpPr>
          <a:xfrm>
            <a:off x="6202680" y="1433195"/>
            <a:ext cx="2719070" cy="3419729"/>
            <a:chOff x="1061330" y="1652810"/>
            <a:chExt cx="2794000" cy="3317022"/>
          </a:xfrm>
        </p:grpSpPr>
        <p:grpSp>
          <p:nvGrpSpPr>
            <p:cNvPr id="73" name="组合 72"/>
            <p:cNvGrpSpPr/>
            <p:nvPr/>
          </p:nvGrpSpPr>
          <p:grpSpPr>
            <a:xfrm>
              <a:off x="1061330" y="1652810"/>
              <a:ext cx="2794000" cy="3317022"/>
              <a:chOff x="1339850" y="1652810"/>
              <a:chExt cx="2794000" cy="3317022"/>
            </a:xfrm>
            <a:effectLst>
              <a:outerShdw blurRad="419100" dist="50800" dir="5400000" algn="ctr" rotWithShape="0">
                <a:schemeClr val="accent1">
                  <a:alpha val="30000"/>
                </a:schemeClr>
              </a:outerShdw>
            </a:effectLst>
          </p:grpSpPr>
          <p:sp>
            <p:nvSpPr>
              <p:cNvPr id="74" name="任意多边形: 形状 22"/>
              <p:cNvSpPr/>
              <p:nvPr/>
            </p:nvSpPr>
            <p:spPr>
              <a:xfrm>
                <a:off x="1339850" y="2387482"/>
                <a:ext cx="2794000" cy="2582350"/>
              </a:xfrm>
              <a:custGeom>
                <a:avLst/>
                <a:gdLst>
                  <a:gd name="connsiteX0" fmla="*/ 0 w 2794000"/>
                  <a:gd name="connsiteY0" fmla="*/ 0 h 2817590"/>
                  <a:gd name="connsiteX1" fmla="*/ 2794000 w 2794000"/>
                  <a:gd name="connsiteY1" fmla="*/ 0 h 2817590"/>
                  <a:gd name="connsiteX2" fmla="*/ 2794000 w 2794000"/>
                  <a:gd name="connsiteY2" fmla="*/ 2351914 h 2817590"/>
                  <a:gd name="connsiteX3" fmla="*/ 2328324 w 2794000"/>
                  <a:gd name="connsiteY3" fmla="*/ 2817590 h 2817590"/>
                  <a:gd name="connsiteX4" fmla="*/ 148161 w 2794000"/>
                  <a:gd name="connsiteY4" fmla="*/ 2817590 h 2817590"/>
                  <a:gd name="connsiteX5" fmla="*/ 90493 w 2794000"/>
                  <a:gd name="connsiteY5" fmla="*/ 2805948 h 2817590"/>
                  <a:gd name="connsiteX6" fmla="*/ 0 w 2794000"/>
                  <a:gd name="connsiteY6" fmla="*/ 2669425 h 2817590"/>
                  <a:gd name="connsiteX7" fmla="*/ 0 w 2794000"/>
                  <a:gd name="connsiteY7" fmla="*/ 0 h 281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0" h="2817590">
                    <a:moveTo>
                      <a:pt x="0" y="0"/>
                    </a:moveTo>
                    <a:lnTo>
                      <a:pt x="2794000" y="0"/>
                    </a:lnTo>
                    <a:lnTo>
                      <a:pt x="2794000" y="2351914"/>
                    </a:lnTo>
                    <a:cubicBezTo>
                      <a:pt x="2794000" y="2609100"/>
                      <a:pt x="2585510" y="2817590"/>
                      <a:pt x="2328324" y="2817590"/>
                    </a:cubicBezTo>
                    <a:lnTo>
                      <a:pt x="148161" y="2817590"/>
                    </a:lnTo>
                    <a:lnTo>
                      <a:pt x="90493" y="2805948"/>
                    </a:lnTo>
                    <a:cubicBezTo>
                      <a:pt x="37314" y="2783455"/>
                      <a:pt x="0" y="2730798"/>
                      <a:pt x="0" y="2669425"/>
                    </a:cubicBezTo>
                    <a:lnTo>
                      <a:pt x="0" y="0"/>
                    </a:lnTo>
                    <a:close/>
                  </a:path>
                </a:pathLst>
              </a:custGeom>
              <a:gradFill>
                <a:gsLst>
                  <a:gs pos="0">
                    <a:srgbClr val="FFFFFF"/>
                  </a:gs>
                  <a:gs pos="100000">
                    <a:srgbClr val="FFFF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a:ea typeface="阿里巴巴普惠体 R"/>
                  <a:cs typeface="+mn-cs"/>
                </a:endParaRPr>
              </a:p>
            </p:txBody>
          </p:sp>
          <p:sp>
            <p:nvSpPr>
              <p:cNvPr id="75" name="任意多边形: 形状 21"/>
              <p:cNvSpPr/>
              <p:nvPr/>
            </p:nvSpPr>
            <p:spPr>
              <a:xfrm>
                <a:off x="1339850" y="1652810"/>
                <a:ext cx="2794000" cy="734791"/>
              </a:xfrm>
              <a:custGeom>
                <a:avLst/>
                <a:gdLst>
                  <a:gd name="connsiteX0" fmla="*/ 465676 w 2794000"/>
                  <a:gd name="connsiteY0" fmla="*/ 0 h 734791"/>
                  <a:gd name="connsiteX1" fmla="*/ 2645834 w 2794000"/>
                  <a:gd name="connsiteY1" fmla="*/ 0 h 734791"/>
                  <a:gd name="connsiteX2" fmla="*/ 2794000 w 2794000"/>
                  <a:gd name="connsiteY2" fmla="*/ 148166 h 734791"/>
                  <a:gd name="connsiteX3" fmla="*/ 2794000 w 2794000"/>
                  <a:gd name="connsiteY3" fmla="*/ 734791 h 734791"/>
                  <a:gd name="connsiteX4" fmla="*/ 0 w 2794000"/>
                  <a:gd name="connsiteY4" fmla="*/ 734791 h 734791"/>
                  <a:gd name="connsiteX5" fmla="*/ 0 w 2794000"/>
                  <a:gd name="connsiteY5" fmla="*/ 465676 h 734791"/>
                  <a:gd name="connsiteX6" fmla="*/ 465676 w 2794000"/>
                  <a:gd name="connsiteY6" fmla="*/ 0 h 73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0" h="734791">
                    <a:moveTo>
                      <a:pt x="465676" y="0"/>
                    </a:moveTo>
                    <a:lnTo>
                      <a:pt x="2645834" y="0"/>
                    </a:lnTo>
                    <a:cubicBezTo>
                      <a:pt x="2727664" y="0"/>
                      <a:pt x="2794000" y="66336"/>
                      <a:pt x="2794000" y="148166"/>
                    </a:cubicBezTo>
                    <a:lnTo>
                      <a:pt x="2794000" y="734791"/>
                    </a:lnTo>
                    <a:lnTo>
                      <a:pt x="0" y="734791"/>
                    </a:lnTo>
                    <a:lnTo>
                      <a:pt x="0" y="465676"/>
                    </a:lnTo>
                    <a:cubicBezTo>
                      <a:pt x="0" y="208490"/>
                      <a:pt x="208490" y="0"/>
                      <a:pt x="465676" y="0"/>
                    </a:cubicBez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a:ea typeface="阿里巴巴普惠体 R"/>
                  <a:cs typeface="+mn-cs"/>
                </a:endParaRPr>
              </a:p>
            </p:txBody>
          </p:sp>
        </p:grpSp>
        <p:sp>
          <p:nvSpPr>
            <p:cNvPr id="76" name="文本框 75"/>
            <p:cNvSpPr txBox="1"/>
            <p:nvPr/>
          </p:nvSpPr>
          <p:spPr>
            <a:xfrm>
              <a:off x="1371957" y="1820566"/>
              <a:ext cx="2335114" cy="429302"/>
            </a:xfrm>
            <a:prstGeom prst="rect">
              <a:avLst/>
            </a:prstGeom>
            <a:noFill/>
          </p:spPr>
          <p:txBody>
            <a:bodyPr wrap="square" lIns="0" tIns="0" rIns="0" bIns="0" rtlCol="0">
              <a:spAutoFit/>
            </a:bodyPr>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100" normalizeH="0" baseline="0" noProof="0">
                  <a:ln>
                    <a:noFill/>
                  </a:ln>
                  <a:solidFill>
                    <a:prstClr val="white"/>
                  </a:solidFill>
                  <a:effectLst/>
                  <a:uLnTx/>
                  <a:uFillTx/>
                  <a:latin typeface="阿里巴巴普惠体 B"/>
                  <a:ea typeface="阿里巴巴普惠体 B"/>
                  <a:cs typeface="+mn-cs"/>
                </a:rPr>
                <a:t>3.</a:t>
              </a:r>
              <a:r>
                <a:rPr kumimoji="0" lang="zh-CN" altLang="en-US" sz="2400" b="0" i="0" u="none" strike="noStrike" kern="1200" cap="none" spc="100" normalizeH="0" baseline="0" noProof="0">
                  <a:ln>
                    <a:noFill/>
                  </a:ln>
                  <a:solidFill>
                    <a:prstClr val="white"/>
                  </a:solidFill>
                  <a:effectLst/>
                  <a:uLnTx/>
                  <a:uFillTx/>
                  <a:latin typeface="阿里巴巴普惠体 B"/>
                  <a:ea typeface="阿里巴巴普惠体 B"/>
                  <a:cs typeface="+mn-cs"/>
                </a:rPr>
                <a:t>调查</a:t>
              </a:r>
              <a:r>
                <a:rPr kumimoji="0" lang="zh-CN" altLang="en-US" sz="2400" b="0" i="0" u="none" strike="noStrike" kern="1200" cap="none" spc="100" normalizeH="0" baseline="0" noProof="0">
                  <a:ln>
                    <a:noFill/>
                  </a:ln>
                  <a:solidFill>
                    <a:prstClr val="white"/>
                  </a:solidFill>
                  <a:effectLst/>
                  <a:uLnTx/>
                  <a:uFillTx/>
                  <a:latin typeface="阿里巴巴普惠体 B"/>
                  <a:ea typeface="阿里巴巴普惠体 B"/>
                  <a:cs typeface="+mn-cs"/>
                </a:rPr>
                <a:t>分析法</a:t>
              </a:r>
              <a:endParaRPr kumimoji="0" lang="zh-CN" altLang="en-US" sz="2400" b="0" i="0" u="none" strike="noStrike" kern="1200" cap="none" spc="100" normalizeH="0" baseline="0" noProof="0" dirty="0">
                <a:ln>
                  <a:noFill/>
                </a:ln>
                <a:solidFill>
                  <a:prstClr val="white"/>
                </a:solidFill>
                <a:effectLst/>
                <a:uLnTx/>
                <a:uFillTx/>
                <a:latin typeface="阿里巴巴普惠体 B"/>
                <a:ea typeface="阿里巴巴普惠体 B"/>
                <a:cs typeface="+mn-cs"/>
              </a:endParaRPr>
            </a:p>
          </p:txBody>
        </p:sp>
        <p:sp>
          <p:nvSpPr>
            <p:cNvPr id="77" name="文本框 76"/>
            <p:cNvSpPr txBox="1"/>
            <p:nvPr/>
          </p:nvSpPr>
          <p:spPr>
            <a:xfrm>
              <a:off x="1213362" y="2507719"/>
              <a:ext cx="2493851" cy="2254915"/>
            </a:xfrm>
            <a:prstGeom prst="rect">
              <a:avLst/>
            </a:prstGeom>
            <a:noFill/>
          </p:spPr>
          <p:txBody>
            <a:bodyPr wrap="square" lIns="0" tIns="0" rIns="0" bIns="0" rtlCol="0">
              <a:spAutoFit/>
            </a:bodyPr>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b="0" i="0" u="none" strike="noStrike" kern="1200" cap="none" spc="100" normalizeH="0" baseline="0" noProof="0">
                  <a:ln>
                    <a:noFill/>
                  </a:ln>
                  <a:solidFill>
                    <a:srgbClr val="3F3F3F"/>
                  </a:solidFill>
                  <a:effectLst/>
                  <a:uLnTx/>
                  <a:uFillTx/>
                  <a:latin typeface="Segoe UI"/>
                  <a:ea typeface="阿里巴巴普惠体 R"/>
                  <a:cs typeface="+mn-cs"/>
                </a:rPr>
                <a:t>以多种途径和方式，调查、了解</a:t>
              </a:r>
              <a:r>
                <a:rPr lang="zh-CN" altLang="en-US" spc="100" noProof="0">
                  <a:ln>
                    <a:noFill/>
                  </a:ln>
                  <a:solidFill>
                    <a:srgbClr val="3F3F3F"/>
                  </a:solidFill>
                  <a:effectLst/>
                  <a:uLnTx/>
                  <a:uFillTx/>
                  <a:latin typeface="Segoe UI"/>
                  <a:ea typeface="阿里巴巴普惠体 R"/>
                  <a:sym typeface="+mn-ea"/>
                </a:rPr>
                <a:t>家长、教师对快乐体操活动的相关观念和态度；幼儿基本动作技能发展水平，</a:t>
              </a:r>
              <a:r>
                <a:rPr kumimoji="0" lang="zh-CN" altLang="en-US" b="0" i="0" u="none" strike="noStrike" kern="1200" cap="none" spc="100" normalizeH="0" baseline="0" noProof="0">
                  <a:ln>
                    <a:noFill/>
                  </a:ln>
                  <a:solidFill>
                    <a:srgbClr val="3F3F3F"/>
                  </a:solidFill>
                  <a:effectLst/>
                  <a:uLnTx/>
                  <a:uFillTx/>
                  <a:latin typeface="Segoe UI"/>
                  <a:ea typeface="阿里巴巴普惠体 R"/>
                  <a:cs typeface="+mn-cs"/>
                </a:rPr>
                <a:t>园内外可利用于开展快乐体操活动的各种资源</a:t>
              </a:r>
              <a:endParaRPr kumimoji="0" lang="zh-CN" altLang="en-US" b="0" i="0" u="none" strike="noStrike" kern="1200" cap="none" spc="100" normalizeH="0" baseline="0" noProof="0">
                <a:ln>
                  <a:noFill/>
                </a:ln>
                <a:solidFill>
                  <a:srgbClr val="3F3F3F"/>
                </a:solidFill>
                <a:effectLst/>
                <a:uLnTx/>
                <a:uFillTx/>
                <a:latin typeface="Segoe UI"/>
                <a:ea typeface="阿里巴巴普惠体 R"/>
                <a:cs typeface="+mn-cs"/>
              </a:endParaRPr>
            </a:p>
          </p:txBody>
        </p:sp>
        <p:grpSp>
          <p:nvGrpSpPr>
            <p:cNvPr id="78" name="组合 77"/>
            <p:cNvGrpSpPr/>
            <p:nvPr/>
          </p:nvGrpSpPr>
          <p:grpSpPr>
            <a:xfrm>
              <a:off x="3030284" y="1653041"/>
              <a:ext cx="560609" cy="710437"/>
              <a:chOff x="3308804" y="1653041"/>
              <a:chExt cx="560609" cy="710437"/>
            </a:xfrm>
          </p:grpSpPr>
          <p:sp>
            <p:nvSpPr>
              <p:cNvPr id="79" name="平行四边形 78"/>
              <p:cNvSpPr/>
              <p:nvPr/>
            </p:nvSpPr>
            <p:spPr>
              <a:xfrm>
                <a:off x="3308804" y="1677678"/>
                <a:ext cx="317500" cy="685800"/>
              </a:xfrm>
              <a:prstGeom prst="parallelogram">
                <a:avLst>
                  <a:gd name="adj" fmla="val 50500"/>
                </a:avLst>
              </a:prstGeom>
              <a:gradFill>
                <a:gsLst>
                  <a:gs pos="0">
                    <a:srgbClr val="FFFFFF">
                      <a:alpha val="50000"/>
                    </a:srgbClr>
                  </a:gs>
                  <a:gs pos="76000">
                    <a:srgbClr val="FCFEF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a:ea typeface="阿里巴巴普惠体 R"/>
                  <a:cs typeface="+mn-cs"/>
                </a:endParaRPr>
              </a:p>
            </p:txBody>
          </p:sp>
          <p:sp>
            <p:nvSpPr>
              <p:cNvPr id="80" name="平行四边形 79"/>
              <p:cNvSpPr/>
              <p:nvPr/>
            </p:nvSpPr>
            <p:spPr>
              <a:xfrm>
                <a:off x="3626684" y="1653041"/>
                <a:ext cx="242729" cy="453390"/>
              </a:xfrm>
              <a:prstGeom prst="parallelogram">
                <a:avLst>
                  <a:gd name="adj" fmla="val 41257"/>
                </a:avLst>
              </a:prstGeom>
              <a:gradFill>
                <a:gsLst>
                  <a:gs pos="0">
                    <a:srgbClr val="FFFFFF">
                      <a:alpha val="50000"/>
                    </a:srgbClr>
                  </a:gs>
                  <a:gs pos="64000">
                    <a:srgbClr val="FCFEF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a:ea typeface="阿里巴巴普惠体 R"/>
                  <a:cs typeface="+mn-cs"/>
                </a:endParaRPr>
              </a:p>
            </p:txBody>
          </p:sp>
        </p:grpSp>
      </p:grpSp>
      <p:grpSp>
        <p:nvGrpSpPr>
          <p:cNvPr id="81" name="组合 80"/>
          <p:cNvGrpSpPr/>
          <p:nvPr/>
        </p:nvGrpSpPr>
        <p:grpSpPr>
          <a:xfrm>
            <a:off x="3129915" y="2836545"/>
            <a:ext cx="2719070" cy="3419729"/>
            <a:chOff x="1061330" y="1652810"/>
            <a:chExt cx="2794000" cy="3317022"/>
          </a:xfrm>
        </p:grpSpPr>
        <p:grpSp>
          <p:nvGrpSpPr>
            <p:cNvPr id="82" name="组合 81"/>
            <p:cNvGrpSpPr/>
            <p:nvPr/>
          </p:nvGrpSpPr>
          <p:grpSpPr>
            <a:xfrm>
              <a:off x="1061330" y="1652810"/>
              <a:ext cx="2794000" cy="3317022"/>
              <a:chOff x="1339850" y="1652810"/>
              <a:chExt cx="2794000" cy="3317022"/>
            </a:xfrm>
            <a:effectLst>
              <a:outerShdw blurRad="419100" dist="50800" dir="5400000" algn="ctr" rotWithShape="0">
                <a:schemeClr val="accent1">
                  <a:alpha val="30000"/>
                </a:schemeClr>
              </a:outerShdw>
            </a:effectLst>
          </p:grpSpPr>
          <p:sp>
            <p:nvSpPr>
              <p:cNvPr id="83" name="任意多边形: 形状 22"/>
              <p:cNvSpPr/>
              <p:nvPr/>
            </p:nvSpPr>
            <p:spPr>
              <a:xfrm>
                <a:off x="1339850" y="2387482"/>
                <a:ext cx="2794000" cy="2582350"/>
              </a:xfrm>
              <a:custGeom>
                <a:avLst/>
                <a:gdLst>
                  <a:gd name="connsiteX0" fmla="*/ 0 w 2794000"/>
                  <a:gd name="connsiteY0" fmla="*/ 0 h 2817590"/>
                  <a:gd name="connsiteX1" fmla="*/ 2794000 w 2794000"/>
                  <a:gd name="connsiteY1" fmla="*/ 0 h 2817590"/>
                  <a:gd name="connsiteX2" fmla="*/ 2794000 w 2794000"/>
                  <a:gd name="connsiteY2" fmla="*/ 2351914 h 2817590"/>
                  <a:gd name="connsiteX3" fmla="*/ 2328324 w 2794000"/>
                  <a:gd name="connsiteY3" fmla="*/ 2817590 h 2817590"/>
                  <a:gd name="connsiteX4" fmla="*/ 148161 w 2794000"/>
                  <a:gd name="connsiteY4" fmla="*/ 2817590 h 2817590"/>
                  <a:gd name="connsiteX5" fmla="*/ 90493 w 2794000"/>
                  <a:gd name="connsiteY5" fmla="*/ 2805948 h 2817590"/>
                  <a:gd name="connsiteX6" fmla="*/ 0 w 2794000"/>
                  <a:gd name="connsiteY6" fmla="*/ 2669425 h 2817590"/>
                  <a:gd name="connsiteX7" fmla="*/ 0 w 2794000"/>
                  <a:gd name="connsiteY7" fmla="*/ 0 h 281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0" h="2817590">
                    <a:moveTo>
                      <a:pt x="0" y="0"/>
                    </a:moveTo>
                    <a:lnTo>
                      <a:pt x="2794000" y="0"/>
                    </a:lnTo>
                    <a:lnTo>
                      <a:pt x="2794000" y="2351914"/>
                    </a:lnTo>
                    <a:cubicBezTo>
                      <a:pt x="2794000" y="2609100"/>
                      <a:pt x="2585510" y="2817590"/>
                      <a:pt x="2328324" y="2817590"/>
                    </a:cubicBezTo>
                    <a:lnTo>
                      <a:pt x="148161" y="2817590"/>
                    </a:lnTo>
                    <a:lnTo>
                      <a:pt x="90493" y="2805948"/>
                    </a:lnTo>
                    <a:cubicBezTo>
                      <a:pt x="37314" y="2783455"/>
                      <a:pt x="0" y="2730798"/>
                      <a:pt x="0" y="2669425"/>
                    </a:cubicBezTo>
                    <a:lnTo>
                      <a:pt x="0" y="0"/>
                    </a:lnTo>
                    <a:close/>
                  </a:path>
                </a:pathLst>
              </a:custGeom>
              <a:gradFill>
                <a:gsLst>
                  <a:gs pos="0">
                    <a:srgbClr val="FFFFFF"/>
                  </a:gs>
                  <a:gs pos="100000">
                    <a:srgbClr val="FFFF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a:ea typeface="阿里巴巴普惠体 R"/>
                  <a:cs typeface="+mn-cs"/>
                </a:endParaRPr>
              </a:p>
            </p:txBody>
          </p:sp>
          <p:sp>
            <p:nvSpPr>
              <p:cNvPr id="84" name="任意多边形: 形状 21"/>
              <p:cNvSpPr/>
              <p:nvPr/>
            </p:nvSpPr>
            <p:spPr>
              <a:xfrm>
                <a:off x="1339850" y="1652810"/>
                <a:ext cx="2794000" cy="734791"/>
              </a:xfrm>
              <a:custGeom>
                <a:avLst/>
                <a:gdLst>
                  <a:gd name="connsiteX0" fmla="*/ 465676 w 2794000"/>
                  <a:gd name="connsiteY0" fmla="*/ 0 h 734791"/>
                  <a:gd name="connsiteX1" fmla="*/ 2645834 w 2794000"/>
                  <a:gd name="connsiteY1" fmla="*/ 0 h 734791"/>
                  <a:gd name="connsiteX2" fmla="*/ 2794000 w 2794000"/>
                  <a:gd name="connsiteY2" fmla="*/ 148166 h 734791"/>
                  <a:gd name="connsiteX3" fmla="*/ 2794000 w 2794000"/>
                  <a:gd name="connsiteY3" fmla="*/ 734791 h 734791"/>
                  <a:gd name="connsiteX4" fmla="*/ 0 w 2794000"/>
                  <a:gd name="connsiteY4" fmla="*/ 734791 h 734791"/>
                  <a:gd name="connsiteX5" fmla="*/ 0 w 2794000"/>
                  <a:gd name="connsiteY5" fmla="*/ 465676 h 734791"/>
                  <a:gd name="connsiteX6" fmla="*/ 465676 w 2794000"/>
                  <a:gd name="connsiteY6" fmla="*/ 0 h 73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0" h="734791">
                    <a:moveTo>
                      <a:pt x="465676" y="0"/>
                    </a:moveTo>
                    <a:lnTo>
                      <a:pt x="2645834" y="0"/>
                    </a:lnTo>
                    <a:cubicBezTo>
                      <a:pt x="2727664" y="0"/>
                      <a:pt x="2794000" y="66336"/>
                      <a:pt x="2794000" y="148166"/>
                    </a:cubicBezTo>
                    <a:lnTo>
                      <a:pt x="2794000" y="734791"/>
                    </a:lnTo>
                    <a:lnTo>
                      <a:pt x="0" y="734791"/>
                    </a:lnTo>
                    <a:lnTo>
                      <a:pt x="0" y="465676"/>
                    </a:lnTo>
                    <a:cubicBezTo>
                      <a:pt x="0" y="208490"/>
                      <a:pt x="208490" y="0"/>
                      <a:pt x="465676" y="0"/>
                    </a:cubicBez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a:ea typeface="阿里巴巴普惠体 R"/>
                  <a:cs typeface="+mn-cs"/>
                </a:endParaRPr>
              </a:p>
            </p:txBody>
          </p:sp>
        </p:grpSp>
        <p:sp>
          <p:nvSpPr>
            <p:cNvPr id="85" name="文本框 84"/>
            <p:cNvSpPr txBox="1"/>
            <p:nvPr/>
          </p:nvSpPr>
          <p:spPr>
            <a:xfrm>
              <a:off x="1371957" y="1820566"/>
              <a:ext cx="2335114" cy="429302"/>
            </a:xfrm>
            <a:prstGeom prst="rect">
              <a:avLst/>
            </a:prstGeom>
            <a:noFill/>
          </p:spPr>
          <p:txBody>
            <a:bodyPr wrap="square" lIns="0" tIns="0" rIns="0" bIns="0" rtlCol="0">
              <a:spAutoFit/>
            </a:bodyPr>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100" normalizeH="0" baseline="0" noProof="0">
                  <a:ln>
                    <a:noFill/>
                  </a:ln>
                  <a:solidFill>
                    <a:prstClr val="white"/>
                  </a:solidFill>
                  <a:effectLst/>
                  <a:uLnTx/>
                  <a:uFillTx/>
                  <a:latin typeface="阿里巴巴普惠体 B"/>
                  <a:ea typeface="阿里巴巴普惠体 B"/>
                  <a:cs typeface="+mn-cs"/>
                </a:rPr>
                <a:t>2.</a:t>
              </a:r>
              <a:r>
                <a:rPr kumimoji="0" lang="zh-CN" altLang="en-US" sz="2400" b="0" i="0" u="none" strike="noStrike" kern="1200" cap="none" spc="100" normalizeH="0" baseline="0" noProof="0">
                  <a:ln>
                    <a:noFill/>
                  </a:ln>
                  <a:solidFill>
                    <a:prstClr val="white"/>
                  </a:solidFill>
                  <a:effectLst/>
                  <a:uLnTx/>
                  <a:uFillTx/>
                  <a:latin typeface="阿里巴巴普惠体 B"/>
                  <a:ea typeface="阿里巴巴普惠体 B"/>
                  <a:cs typeface="+mn-cs"/>
                </a:rPr>
                <a:t>文献分析</a:t>
              </a:r>
              <a:r>
                <a:rPr kumimoji="0" lang="zh-CN" altLang="en-US" sz="2400" b="0" i="0" u="none" strike="noStrike" kern="1200" cap="none" spc="100" normalizeH="0" baseline="0" noProof="0">
                  <a:ln>
                    <a:noFill/>
                  </a:ln>
                  <a:solidFill>
                    <a:prstClr val="white"/>
                  </a:solidFill>
                  <a:effectLst/>
                  <a:uLnTx/>
                  <a:uFillTx/>
                  <a:latin typeface="阿里巴巴普惠体 B"/>
                  <a:ea typeface="阿里巴巴普惠体 B"/>
                  <a:cs typeface="+mn-cs"/>
                </a:rPr>
                <a:t>法</a:t>
              </a:r>
              <a:endParaRPr kumimoji="0" lang="zh-CN" altLang="en-US" sz="2400" b="0" i="0" u="none" strike="noStrike" kern="1200" cap="none" spc="100" normalizeH="0" baseline="0" noProof="0" dirty="0">
                <a:ln>
                  <a:noFill/>
                </a:ln>
                <a:solidFill>
                  <a:prstClr val="white"/>
                </a:solidFill>
                <a:effectLst/>
                <a:uLnTx/>
                <a:uFillTx/>
                <a:latin typeface="阿里巴巴普惠体 B"/>
                <a:ea typeface="阿里巴巴普惠体 B"/>
                <a:cs typeface="+mn-cs"/>
              </a:endParaRPr>
            </a:p>
          </p:txBody>
        </p:sp>
        <p:sp>
          <p:nvSpPr>
            <p:cNvPr id="86" name="文本框 85"/>
            <p:cNvSpPr txBox="1"/>
            <p:nvPr/>
          </p:nvSpPr>
          <p:spPr>
            <a:xfrm>
              <a:off x="1292251" y="2668771"/>
              <a:ext cx="2414820" cy="1610653"/>
            </a:xfrm>
            <a:prstGeom prst="rect">
              <a:avLst/>
            </a:prstGeom>
            <a:noFill/>
          </p:spPr>
          <p:txBody>
            <a:bodyPr wrap="square" lIns="0" tIns="0" rIns="0" bIns="0" rtlCol="0">
              <a:spAutoFit/>
            </a:bodyPr>
            <a:p>
              <a:pPr marL="0" marR="0" lvl="0" indent="0" algn="l" defTabSz="914400" rtl="0" eaLnBrk="1" fontAlgn="auto" latinLnBrk="0" hangingPunct="1">
                <a:lnSpc>
                  <a:spcPct val="120000"/>
                </a:lnSpc>
                <a:spcBef>
                  <a:spcPts val="0"/>
                </a:spcBef>
                <a:spcAft>
                  <a:spcPts val="0"/>
                </a:spcAft>
                <a:buClrTx/>
                <a:buSzTx/>
                <a:buFontTx/>
                <a:buNone/>
                <a:defRPr/>
              </a:pPr>
              <a:r>
                <a:rPr lang="zh-CN" altLang="en-US" spc="100" noProof="0">
                  <a:ln>
                    <a:noFill/>
                  </a:ln>
                  <a:solidFill>
                    <a:srgbClr val="3F3F3F"/>
                  </a:solidFill>
                  <a:effectLst/>
                  <a:uLnTx/>
                  <a:uFillTx/>
                  <a:latin typeface="Segoe UI"/>
                  <a:ea typeface="阿里巴巴普惠体 R"/>
                  <a:sym typeface="+mn-ea"/>
                </a:rPr>
                <a:t>主要通过查阅国内外相关资料，提出具身认知视域下幼儿快乐体操活动实践探索思路。</a:t>
              </a:r>
              <a:endParaRPr kumimoji="0" lang="zh-CN" altLang="en-US" b="0" i="0" u="none" strike="noStrike" kern="1200" cap="none" spc="100" normalizeH="0" baseline="0" noProof="0">
                <a:ln>
                  <a:noFill/>
                </a:ln>
                <a:solidFill>
                  <a:srgbClr val="3F3F3F"/>
                </a:solidFill>
                <a:effectLst/>
                <a:uLnTx/>
                <a:uFillTx/>
                <a:latin typeface="Segoe UI"/>
                <a:ea typeface="阿里巴巴普惠体 R"/>
                <a:cs typeface="+mn-cs"/>
              </a:endParaRPr>
            </a:p>
          </p:txBody>
        </p:sp>
        <p:grpSp>
          <p:nvGrpSpPr>
            <p:cNvPr id="87" name="组合 86"/>
            <p:cNvGrpSpPr/>
            <p:nvPr/>
          </p:nvGrpSpPr>
          <p:grpSpPr>
            <a:xfrm>
              <a:off x="3068129" y="1653041"/>
              <a:ext cx="522764" cy="685800"/>
              <a:chOff x="3346649" y="1653041"/>
              <a:chExt cx="522764" cy="685800"/>
            </a:xfrm>
          </p:grpSpPr>
          <p:sp>
            <p:nvSpPr>
              <p:cNvPr id="88" name="平行四边形 87"/>
              <p:cNvSpPr/>
              <p:nvPr/>
            </p:nvSpPr>
            <p:spPr>
              <a:xfrm>
                <a:off x="3346649" y="1653041"/>
                <a:ext cx="317500" cy="685800"/>
              </a:xfrm>
              <a:prstGeom prst="parallelogram">
                <a:avLst>
                  <a:gd name="adj" fmla="val 50500"/>
                </a:avLst>
              </a:prstGeom>
              <a:gradFill>
                <a:gsLst>
                  <a:gs pos="0">
                    <a:srgbClr val="FFFFFF">
                      <a:alpha val="50000"/>
                    </a:srgbClr>
                  </a:gs>
                  <a:gs pos="76000">
                    <a:srgbClr val="FCFEF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a:ea typeface="阿里巴巴普惠体 R"/>
                  <a:cs typeface="+mn-cs"/>
                </a:endParaRPr>
              </a:p>
            </p:txBody>
          </p:sp>
          <p:sp>
            <p:nvSpPr>
              <p:cNvPr id="89" name="平行四边形 88"/>
              <p:cNvSpPr/>
              <p:nvPr/>
            </p:nvSpPr>
            <p:spPr>
              <a:xfrm>
                <a:off x="3626684" y="1653041"/>
                <a:ext cx="242729" cy="453390"/>
              </a:xfrm>
              <a:prstGeom prst="parallelogram">
                <a:avLst>
                  <a:gd name="adj" fmla="val 41257"/>
                </a:avLst>
              </a:prstGeom>
              <a:gradFill>
                <a:gsLst>
                  <a:gs pos="0">
                    <a:srgbClr val="FFFFFF">
                      <a:alpha val="50000"/>
                    </a:srgbClr>
                  </a:gs>
                  <a:gs pos="64000">
                    <a:srgbClr val="FCFEF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a:ea typeface="阿里巴巴普惠体 R"/>
                  <a:cs typeface="+mn-cs"/>
                </a:endParaRPr>
              </a:p>
            </p:txBody>
          </p:sp>
        </p:grpSp>
      </p:grpSp>
      <p:grpSp>
        <p:nvGrpSpPr>
          <p:cNvPr id="90" name="组合 89"/>
          <p:cNvGrpSpPr/>
          <p:nvPr/>
        </p:nvGrpSpPr>
        <p:grpSpPr>
          <a:xfrm>
            <a:off x="9131300" y="2510155"/>
            <a:ext cx="2719070" cy="3419729"/>
            <a:chOff x="1061330" y="1652810"/>
            <a:chExt cx="2794000" cy="3317022"/>
          </a:xfrm>
        </p:grpSpPr>
        <p:grpSp>
          <p:nvGrpSpPr>
            <p:cNvPr id="91" name="组合 90"/>
            <p:cNvGrpSpPr/>
            <p:nvPr/>
          </p:nvGrpSpPr>
          <p:grpSpPr>
            <a:xfrm>
              <a:off x="1061330" y="1652810"/>
              <a:ext cx="2794000" cy="3317022"/>
              <a:chOff x="1339850" y="1652810"/>
              <a:chExt cx="2794000" cy="3317022"/>
            </a:xfrm>
            <a:effectLst>
              <a:outerShdw blurRad="419100" dist="50800" dir="5400000" algn="ctr" rotWithShape="0">
                <a:schemeClr val="accent1">
                  <a:alpha val="30000"/>
                </a:schemeClr>
              </a:outerShdw>
            </a:effectLst>
          </p:grpSpPr>
          <p:sp>
            <p:nvSpPr>
              <p:cNvPr id="92" name="任意多边形: 形状 22"/>
              <p:cNvSpPr/>
              <p:nvPr/>
            </p:nvSpPr>
            <p:spPr>
              <a:xfrm>
                <a:off x="1339850" y="2387482"/>
                <a:ext cx="2794000" cy="2582350"/>
              </a:xfrm>
              <a:custGeom>
                <a:avLst/>
                <a:gdLst>
                  <a:gd name="connsiteX0" fmla="*/ 0 w 2794000"/>
                  <a:gd name="connsiteY0" fmla="*/ 0 h 2817590"/>
                  <a:gd name="connsiteX1" fmla="*/ 2794000 w 2794000"/>
                  <a:gd name="connsiteY1" fmla="*/ 0 h 2817590"/>
                  <a:gd name="connsiteX2" fmla="*/ 2794000 w 2794000"/>
                  <a:gd name="connsiteY2" fmla="*/ 2351914 h 2817590"/>
                  <a:gd name="connsiteX3" fmla="*/ 2328324 w 2794000"/>
                  <a:gd name="connsiteY3" fmla="*/ 2817590 h 2817590"/>
                  <a:gd name="connsiteX4" fmla="*/ 148161 w 2794000"/>
                  <a:gd name="connsiteY4" fmla="*/ 2817590 h 2817590"/>
                  <a:gd name="connsiteX5" fmla="*/ 90493 w 2794000"/>
                  <a:gd name="connsiteY5" fmla="*/ 2805948 h 2817590"/>
                  <a:gd name="connsiteX6" fmla="*/ 0 w 2794000"/>
                  <a:gd name="connsiteY6" fmla="*/ 2669425 h 2817590"/>
                  <a:gd name="connsiteX7" fmla="*/ 0 w 2794000"/>
                  <a:gd name="connsiteY7" fmla="*/ 0 h 281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000" h="2817590">
                    <a:moveTo>
                      <a:pt x="0" y="0"/>
                    </a:moveTo>
                    <a:lnTo>
                      <a:pt x="2794000" y="0"/>
                    </a:lnTo>
                    <a:lnTo>
                      <a:pt x="2794000" y="2351914"/>
                    </a:lnTo>
                    <a:cubicBezTo>
                      <a:pt x="2794000" y="2609100"/>
                      <a:pt x="2585510" y="2817590"/>
                      <a:pt x="2328324" y="2817590"/>
                    </a:cubicBezTo>
                    <a:lnTo>
                      <a:pt x="148161" y="2817590"/>
                    </a:lnTo>
                    <a:lnTo>
                      <a:pt x="90493" y="2805948"/>
                    </a:lnTo>
                    <a:cubicBezTo>
                      <a:pt x="37314" y="2783455"/>
                      <a:pt x="0" y="2730798"/>
                      <a:pt x="0" y="2669425"/>
                    </a:cubicBezTo>
                    <a:lnTo>
                      <a:pt x="0" y="0"/>
                    </a:lnTo>
                    <a:close/>
                  </a:path>
                </a:pathLst>
              </a:custGeom>
              <a:gradFill>
                <a:gsLst>
                  <a:gs pos="0">
                    <a:srgbClr val="FFFFFF"/>
                  </a:gs>
                  <a:gs pos="100000">
                    <a:srgbClr val="FFFF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a:ea typeface="阿里巴巴普惠体 R"/>
                  <a:cs typeface="+mn-cs"/>
                </a:endParaRPr>
              </a:p>
            </p:txBody>
          </p:sp>
          <p:sp>
            <p:nvSpPr>
              <p:cNvPr id="93" name="任意多边形: 形状 21"/>
              <p:cNvSpPr/>
              <p:nvPr/>
            </p:nvSpPr>
            <p:spPr>
              <a:xfrm>
                <a:off x="1339850" y="1652810"/>
                <a:ext cx="2794000" cy="734791"/>
              </a:xfrm>
              <a:custGeom>
                <a:avLst/>
                <a:gdLst>
                  <a:gd name="connsiteX0" fmla="*/ 465676 w 2794000"/>
                  <a:gd name="connsiteY0" fmla="*/ 0 h 734791"/>
                  <a:gd name="connsiteX1" fmla="*/ 2645834 w 2794000"/>
                  <a:gd name="connsiteY1" fmla="*/ 0 h 734791"/>
                  <a:gd name="connsiteX2" fmla="*/ 2794000 w 2794000"/>
                  <a:gd name="connsiteY2" fmla="*/ 148166 h 734791"/>
                  <a:gd name="connsiteX3" fmla="*/ 2794000 w 2794000"/>
                  <a:gd name="connsiteY3" fmla="*/ 734791 h 734791"/>
                  <a:gd name="connsiteX4" fmla="*/ 0 w 2794000"/>
                  <a:gd name="connsiteY4" fmla="*/ 734791 h 734791"/>
                  <a:gd name="connsiteX5" fmla="*/ 0 w 2794000"/>
                  <a:gd name="connsiteY5" fmla="*/ 465676 h 734791"/>
                  <a:gd name="connsiteX6" fmla="*/ 465676 w 2794000"/>
                  <a:gd name="connsiteY6" fmla="*/ 0 h 73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0" h="734791">
                    <a:moveTo>
                      <a:pt x="465676" y="0"/>
                    </a:moveTo>
                    <a:lnTo>
                      <a:pt x="2645834" y="0"/>
                    </a:lnTo>
                    <a:cubicBezTo>
                      <a:pt x="2727664" y="0"/>
                      <a:pt x="2794000" y="66336"/>
                      <a:pt x="2794000" y="148166"/>
                    </a:cubicBezTo>
                    <a:lnTo>
                      <a:pt x="2794000" y="734791"/>
                    </a:lnTo>
                    <a:lnTo>
                      <a:pt x="0" y="734791"/>
                    </a:lnTo>
                    <a:lnTo>
                      <a:pt x="0" y="465676"/>
                    </a:lnTo>
                    <a:cubicBezTo>
                      <a:pt x="0" y="208490"/>
                      <a:pt x="208490" y="0"/>
                      <a:pt x="465676" y="0"/>
                    </a:cubicBez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a:ea typeface="阿里巴巴普惠体 R"/>
                  <a:cs typeface="+mn-cs"/>
                </a:endParaRPr>
              </a:p>
            </p:txBody>
          </p:sp>
        </p:grpSp>
        <p:sp>
          <p:nvSpPr>
            <p:cNvPr id="94" name="文本框 93"/>
            <p:cNvSpPr txBox="1"/>
            <p:nvPr/>
          </p:nvSpPr>
          <p:spPr>
            <a:xfrm>
              <a:off x="1371957" y="1820566"/>
              <a:ext cx="2335114" cy="429302"/>
            </a:xfrm>
            <a:prstGeom prst="rect">
              <a:avLst/>
            </a:prstGeom>
            <a:noFill/>
          </p:spPr>
          <p:txBody>
            <a:bodyPr wrap="square" lIns="0" tIns="0" rIns="0" bIns="0" rtlCol="0">
              <a:spAutoFit/>
            </a:bodyPr>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100" normalizeH="0" baseline="0" noProof="0">
                  <a:ln>
                    <a:noFill/>
                  </a:ln>
                  <a:solidFill>
                    <a:prstClr val="white"/>
                  </a:solidFill>
                  <a:effectLst/>
                  <a:uLnTx/>
                  <a:uFillTx/>
                  <a:latin typeface="阿里巴巴普惠体 B"/>
                  <a:ea typeface="阿里巴巴普惠体 B"/>
                  <a:cs typeface="+mn-cs"/>
                </a:rPr>
                <a:t>4.</a:t>
              </a:r>
              <a:r>
                <a:rPr kumimoji="0" lang="zh-CN" altLang="en-US" sz="2400" b="0" i="0" u="none" strike="noStrike" kern="1200" cap="none" spc="100" normalizeH="0" baseline="0" noProof="0">
                  <a:ln>
                    <a:noFill/>
                  </a:ln>
                  <a:solidFill>
                    <a:prstClr val="white"/>
                  </a:solidFill>
                  <a:effectLst/>
                  <a:uLnTx/>
                  <a:uFillTx/>
                  <a:latin typeface="阿里巴巴普惠体 B"/>
                  <a:ea typeface="阿里巴巴普惠体 B"/>
                  <a:cs typeface="+mn-cs"/>
                </a:rPr>
                <a:t>经验</a:t>
              </a:r>
              <a:r>
                <a:rPr kumimoji="0" lang="zh-CN" altLang="en-US" sz="2400" b="0" i="0" u="none" strike="noStrike" kern="1200" cap="none" spc="100" normalizeH="0" baseline="0" noProof="0">
                  <a:ln>
                    <a:noFill/>
                  </a:ln>
                  <a:solidFill>
                    <a:prstClr val="white"/>
                  </a:solidFill>
                  <a:effectLst/>
                  <a:uLnTx/>
                  <a:uFillTx/>
                  <a:latin typeface="阿里巴巴普惠体 B"/>
                  <a:ea typeface="阿里巴巴普惠体 B"/>
                  <a:cs typeface="+mn-cs"/>
                </a:rPr>
                <a:t>总结法</a:t>
              </a:r>
              <a:endParaRPr kumimoji="0" lang="zh-CN" altLang="en-US" sz="2400" b="0" i="0" u="none" strike="noStrike" kern="1200" cap="none" spc="100" normalizeH="0" baseline="0" noProof="0" dirty="0">
                <a:ln>
                  <a:noFill/>
                </a:ln>
                <a:solidFill>
                  <a:prstClr val="white"/>
                </a:solidFill>
                <a:effectLst/>
                <a:uLnTx/>
                <a:uFillTx/>
                <a:latin typeface="阿里巴巴普惠体 B"/>
                <a:ea typeface="阿里巴巴普惠体 B"/>
                <a:cs typeface="+mn-cs"/>
              </a:endParaRPr>
            </a:p>
          </p:txBody>
        </p:sp>
        <p:sp>
          <p:nvSpPr>
            <p:cNvPr id="95" name="文本框 94"/>
            <p:cNvSpPr txBox="1"/>
            <p:nvPr/>
          </p:nvSpPr>
          <p:spPr>
            <a:xfrm>
              <a:off x="1292251" y="2668771"/>
              <a:ext cx="2414820" cy="1932784"/>
            </a:xfrm>
            <a:prstGeom prst="rect">
              <a:avLst/>
            </a:prstGeom>
            <a:noFill/>
          </p:spPr>
          <p:txBody>
            <a:bodyPr wrap="square" lIns="0" tIns="0" rIns="0" bIns="0" rtlCol="0">
              <a:spAutoFit/>
            </a:bodyPr>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b="0" i="0" u="none" strike="noStrike" kern="1200" cap="none" spc="100" normalizeH="0" baseline="0" noProof="0">
                  <a:ln>
                    <a:noFill/>
                  </a:ln>
                  <a:solidFill>
                    <a:srgbClr val="3F3F3F"/>
                  </a:solidFill>
                  <a:effectLst/>
                  <a:uLnTx/>
                  <a:uFillTx/>
                  <a:latin typeface="Segoe UI"/>
                  <a:ea typeface="阿里巴巴普惠体 R"/>
                  <a:cs typeface="+mn-cs"/>
                </a:rPr>
                <a:t>分析、总结研究中积累的经验，验证实践中提升的理性认识，使之成为具有一定理性高度的和应用价值的操作性经验。</a:t>
              </a:r>
              <a:endParaRPr kumimoji="0" lang="zh-CN" altLang="en-US" b="0" i="0" u="none" strike="noStrike" kern="1200" cap="none" spc="100" normalizeH="0" baseline="0" noProof="0">
                <a:ln>
                  <a:noFill/>
                </a:ln>
                <a:solidFill>
                  <a:srgbClr val="3F3F3F"/>
                </a:solidFill>
                <a:effectLst/>
                <a:uLnTx/>
                <a:uFillTx/>
                <a:latin typeface="Segoe UI"/>
                <a:ea typeface="阿里巴巴普惠体 R"/>
                <a:cs typeface="+mn-cs"/>
              </a:endParaRPr>
            </a:p>
          </p:txBody>
        </p:sp>
        <p:grpSp>
          <p:nvGrpSpPr>
            <p:cNvPr id="96" name="组合 95"/>
            <p:cNvGrpSpPr/>
            <p:nvPr/>
          </p:nvGrpSpPr>
          <p:grpSpPr>
            <a:xfrm>
              <a:off x="3068129" y="1653041"/>
              <a:ext cx="522764" cy="685800"/>
              <a:chOff x="3346649" y="1653041"/>
              <a:chExt cx="522764" cy="685800"/>
            </a:xfrm>
          </p:grpSpPr>
          <p:sp>
            <p:nvSpPr>
              <p:cNvPr id="97" name="平行四边形 96"/>
              <p:cNvSpPr/>
              <p:nvPr/>
            </p:nvSpPr>
            <p:spPr>
              <a:xfrm>
                <a:off x="3346649" y="1653041"/>
                <a:ext cx="317500" cy="685800"/>
              </a:xfrm>
              <a:prstGeom prst="parallelogram">
                <a:avLst>
                  <a:gd name="adj" fmla="val 50500"/>
                </a:avLst>
              </a:prstGeom>
              <a:gradFill>
                <a:gsLst>
                  <a:gs pos="0">
                    <a:srgbClr val="FFFFFF">
                      <a:alpha val="50000"/>
                    </a:srgbClr>
                  </a:gs>
                  <a:gs pos="76000">
                    <a:srgbClr val="FCFEF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a:ea typeface="阿里巴巴普惠体 R"/>
                  <a:cs typeface="+mn-cs"/>
                </a:endParaRPr>
              </a:p>
            </p:txBody>
          </p:sp>
          <p:sp>
            <p:nvSpPr>
              <p:cNvPr id="98" name="平行四边形 97"/>
              <p:cNvSpPr/>
              <p:nvPr/>
            </p:nvSpPr>
            <p:spPr>
              <a:xfrm>
                <a:off x="3626684" y="1653041"/>
                <a:ext cx="242729" cy="453390"/>
              </a:xfrm>
              <a:prstGeom prst="parallelogram">
                <a:avLst>
                  <a:gd name="adj" fmla="val 41257"/>
                </a:avLst>
              </a:prstGeom>
              <a:gradFill>
                <a:gsLst>
                  <a:gs pos="0">
                    <a:srgbClr val="FFFFFF">
                      <a:alpha val="50000"/>
                    </a:srgbClr>
                  </a:gs>
                  <a:gs pos="64000">
                    <a:srgbClr val="FCFEF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a:ea typeface="阿里巴巴普惠体 R"/>
                  <a:cs typeface="+mn-cs"/>
                </a:endParaRPr>
              </a:p>
            </p:txBody>
          </p:sp>
        </p:grpSp>
      </p:gr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395413"/>
            <a:ext cx="12192000" cy="4392612"/>
            <a:chOff x="0" y="1395413"/>
            <a:chExt cx="12192000" cy="4392612"/>
          </a:xfrm>
        </p:grpSpPr>
        <p:sp>
          <p:nvSpPr>
            <p:cNvPr id="8" name="Freeform 5"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3308645" y="1395413"/>
              <a:ext cx="8883355" cy="1881187"/>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04668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Freeform 6"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0" y="4075113"/>
              <a:ext cx="5693725" cy="1712912"/>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04668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Freeform 7"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0" y="2052639"/>
              <a:ext cx="10728896" cy="2981325"/>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00999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2" name="e7d195523061f1c0" descr="e7d195523061f1c060910eeaeeff1464599dc3392e14be42F6605DBF3376AA578EAD49A2F34CDE9F8BA873D9FC4305B94F8C98BE913D0BB55B77B4982D855D57316D9666CF50C0C1F882EEA92AB650391898752DC0F28C027E30AABBE39009D367F52CF2EB08CFD5B7F9FB4301E8C18380EF535FE4A4CCCE7A68EA8B854FFF693052B82C6FF16E3D" hidden="1"/>
          <p:cNvSpPr txBox="1"/>
          <p:nvPr/>
        </p:nvSpPr>
        <p:spPr>
          <a:xfrm>
            <a:off x="-355600" y="1803400"/>
            <a:ext cx="259366"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rPr>
              <a:t>e7d195523061f1c060910eeaeeff1464599dc3392e14be42F6605DBF3376AA578EAD49A2F34CDE9F8BA873D9FC4305B94F8C98BE913D0BB55B77B4982D855D57316D9666CF50C0C1F882EEA92AB650391898752DC0F28C027E30AABBE39009D367F52CF2EB08CFD5B7F9FB4301E8C18380EF535FE4A4CCCE7A68EA8B854FFF693052B82C6FF16E3D</a:t>
            </a:r>
            <a:endParaRPr kumimoji="0" lang="zh-CN" altLang="en-US" sz="1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3" name="文本框 12"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txBox="1"/>
          <p:nvPr/>
        </p:nvSpPr>
        <p:spPr>
          <a:xfrm>
            <a:off x="995911" y="1908176"/>
            <a:ext cx="1699260" cy="31534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rPr>
              <a:t>5</a:t>
            </a:r>
            <a:endParaRPr kumimoji="0" lang="en-US" altLang="zh-CN" sz="199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文本框 14" descr="e7d195523061f1c060910eeaeeff1464599dc3392e14be42F6605DBF3376AA578EAD49A2F34CDE9F8BA873D9FC4305B94F8C98BE913D0BB55B77B4982D855D57316D9666CF50C0C1F882EEA92AB650396E1778977ABF941FB65177D6883232DFBC3F3168BD9BD0485E96A7ADBC6152F51AEFDD4DC1585EA5788F3B2196A7697FB05ACDF1C9823A42"/>
          <p:cNvSpPr txBox="1"/>
          <p:nvPr/>
        </p:nvSpPr>
        <p:spPr>
          <a:xfrm>
            <a:off x="2653665" y="2668270"/>
            <a:ext cx="6158865" cy="2122805"/>
          </a:xfrm>
          <a:prstGeom prst="rect">
            <a:avLst/>
          </a:prstGeom>
          <a:noFill/>
        </p:spPr>
        <p:txBody>
          <a:bodyPr wrap="square" rtlCol="0">
            <a:spAutoFit/>
          </a:bodyPr>
          <a:lstStyle/>
          <a:p>
            <a:pPr lvl="0" algn="ct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研究</a:t>
            </a: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阶段</a:t>
            </a:r>
            <a:endPar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a:p>
            <a:pPr lvl="0" algn="ct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主要</a:t>
            </a: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举措</a:t>
            </a:r>
            <a:endPar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Freeform 8"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11227177" y="1908176"/>
            <a:ext cx="556995" cy="900113"/>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bldLst>
      <p:bldP spid="13" grpId="0"/>
      <p:bldP spid="15" grpId="0"/>
      <p:bldP spid="1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017cfed-b063-4a2f-aab6-68688076e4ba"/>
          <p:cNvGrpSpPr>
            <a:grpSpLocks noChangeAspect="1"/>
          </p:cNvGrpSpPr>
          <p:nvPr/>
        </p:nvGrpSpPr>
        <p:grpSpPr>
          <a:xfrm>
            <a:off x="662146" y="1221276"/>
            <a:ext cx="10777539" cy="3904067"/>
            <a:chOff x="755650" y="912552"/>
            <a:chExt cx="10777538" cy="3904067"/>
          </a:xfrm>
        </p:grpSpPr>
        <p:sp>
          <p:nvSpPr>
            <p:cNvPr id="3" name="i$liḋe-Oval 4"/>
            <p:cNvSpPr/>
            <p:nvPr/>
          </p:nvSpPr>
          <p:spPr bwMode="auto">
            <a:xfrm>
              <a:off x="1560731" y="1654001"/>
              <a:ext cx="2222500" cy="2223081"/>
            </a:xfrm>
            <a:prstGeom prst="ellipse">
              <a:avLst/>
            </a:prstGeom>
            <a:solidFill>
              <a:schemeClr val="accent4"/>
            </a:solidFill>
            <a:ln w="50800" cap="flat">
              <a:solidFill>
                <a:schemeClr val="tx1">
                  <a:alpha val="0"/>
                </a:schemeClr>
              </a:solidFill>
              <a:prstDash val="solid"/>
              <a:miter lim="800000"/>
              <a:headEnd type="none" w="med" len="med"/>
              <a:tailEnd type="none" w="med" len="med"/>
            </a:ln>
          </p:spPr>
          <p:txBody>
            <a:bodyPr wrap="none" lIns="0" tIns="0" rIns="0" bIns="0" anchor="ctr">
              <a:normAutofit/>
            </a:bodyPr>
            <a:lstStyle/>
            <a:p>
              <a:pPr algn="ctr">
                <a:defRPr/>
              </a:pPr>
              <a:r>
                <a:rPr lang="zh-CN" altLang="en-US" sz="2800" b="1">
                  <a:solidFill>
                    <a:schemeClr val="bg1"/>
                  </a:solidFill>
                  <a:latin typeface="Arial" panose="020B0604020202020204"/>
                  <a:ea typeface="微软雅黑" panose="020B0503020204020204" pitchFamily="34" charset="-122"/>
                  <a:cs typeface="+mn-ea"/>
                  <a:sym typeface="Arial" panose="020B0604020202020204"/>
                </a:rPr>
                <a:t>前期准备阶段</a:t>
              </a:r>
              <a:endParaRPr lang="zh-CN" altLang="en-US" sz="2800" b="1">
                <a:solidFill>
                  <a:schemeClr val="bg1"/>
                </a:solidFill>
                <a:latin typeface="Arial" panose="020B0604020202020204"/>
                <a:ea typeface="微软雅黑" panose="020B0503020204020204" pitchFamily="34" charset="-122"/>
                <a:cs typeface="+mn-ea"/>
                <a:sym typeface="Arial" panose="020B0604020202020204"/>
              </a:endParaRPr>
            </a:p>
          </p:txBody>
        </p:sp>
        <p:sp>
          <p:nvSpPr>
            <p:cNvPr id="4" name="i$liḋe-Oval 6"/>
            <p:cNvSpPr/>
            <p:nvPr/>
          </p:nvSpPr>
          <p:spPr bwMode="auto">
            <a:xfrm>
              <a:off x="3967956" y="2991820"/>
              <a:ext cx="350044"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5" name="i$liḋe-Oval 7"/>
            <p:cNvSpPr/>
            <p:nvPr/>
          </p:nvSpPr>
          <p:spPr bwMode="auto">
            <a:xfrm>
              <a:off x="1524000" y="3225243"/>
              <a:ext cx="349250"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6" name="i$liḋe-Oval 8"/>
            <p:cNvSpPr/>
            <p:nvPr/>
          </p:nvSpPr>
          <p:spPr bwMode="auto">
            <a:xfrm>
              <a:off x="2010569" y="3754019"/>
              <a:ext cx="603250" cy="603408"/>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7" name="i$liḋe-Oval 9"/>
            <p:cNvSpPr/>
            <p:nvPr/>
          </p:nvSpPr>
          <p:spPr bwMode="auto">
            <a:xfrm>
              <a:off x="2486819" y="1319745"/>
              <a:ext cx="200819" cy="20087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8" name="i$liḋe-Oval 10"/>
            <p:cNvSpPr/>
            <p:nvPr/>
          </p:nvSpPr>
          <p:spPr bwMode="auto">
            <a:xfrm>
              <a:off x="755650" y="2500360"/>
              <a:ext cx="433388" cy="435089"/>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9" name="i$liḋe-Oval 12"/>
            <p:cNvSpPr/>
            <p:nvPr/>
          </p:nvSpPr>
          <p:spPr bwMode="auto">
            <a:xfrm>
              <a:off x="4996764" y="1591208"/>
              <a:ext cx="2284976" cy="2283619"/>
            </a:xfrm>
            <a:prstGeom prst="ellipse">
              <a:avLst/>
            </a:prstGeom>
            <a:solidFill>
              <a:schemeClr val="accent1"/>
            </a:solidFill>
            <a:ln w="50800">
              <a:solidFill>
                <a:schemeClr val="tx1">
                  <a:alpha val="0"/>
                </a:schemeClr>
              </a:solidFill>
              <a:miter lim="800000"/>
            </a:ln>
          </p:spPr>
          <p:txBody>
            <a:bodyPr wrap="none" lIns="0" tIns="0" rIns="0" bIns="0" anchor="ctr">
              <a:normAutofit/>
            </a:bodyPr>
            <a:lstStyle/>
            <a:p>
              <a:pPr algn="ctr"/>
              <a:r>
                <a:rPr lang="zh-CN" altLang="en-US" sz="2800" b="1">
                  <a:solidFill>
                    <a:schemeClr val="bg1"/>
                  </a:solidFill>
                  <a:latin typeface="Arial" panose="020B0604020202020204"/>
                  <a:ea typeface="微软雅黑" panose="020B0503020204020204" pitchFamily="34" charset="-122"/>
                  <a:cs typeface="+mn-ea"/>
                  <a:sym typeface="Arial" panose="020B0604020202020204"/>
                </a:rPr>
                <a:t>研究实施阶段</a:t>
              </a:r>
              <a:endParaRPr lang="zh-CN" altLang="en-US" sz="2800" b="1">
                <a:solidFill>
                  <a:schemeClr val="bg1"/>
                </a:solidFill>
                <a:latin typeface="Arial" panose="020B0604020202020204"/>
                <a:ea typeface="微软雅黑" panose="020B0503020204020204" pitchFamily="34" charset="-122"/>
                <a:cs typeface="+mn-ea"/>
                <a:sym typeface="Arial" panose="020B0604020202020204"/>
              </a:endParaRPr>
            </a:p>
          </p:txBody>
        </p:sp>
        <p:sp>
          <p:nvSpPr>
            <p:cNvPr id="10" name="i$liḋe-Oval 14"/>
            <p:cNvSpPr/>
            <p:nvPr/>
          </p:nvSpPr>
          <p:spPr bwMode="auto">
            <a:xfrm>
              <a:off x="4561682" y="2438933"/>
              <a:ext cx="326312" cy="326231"/>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1" name="i$liḋe-Oval 15"/>
            <p:cNvSpPr/>
            <p:nvPr/>
          </p:nvSpPr>
          <p:spPr bwMode="auto">
            <a:xfrm>
              <a:off x="5878044" y="3744652"/>
              <a:ext cx="543853" cy="543719"/>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2" name="i$liḋe-Oval 16"/>
            <p:cNvSpPr/>
            <p:nvPr/>
          </p:nvSpPr>
          <p:spPr bwMode="auto">
            <a:xfrm>
              <a:off x="6856979" y="1612639"/>
              <a:ext cx="173874" cy="173831"/>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3" name="i$liḋe-Oval 17"/>
            <p:cNvSpPr/>
            <p:nvPr/>
          </p:nvSpPr>
          <p:spPr bwMode="auto">
            <a:xfrm>
              <a:off x="7118187" y="3298565"/>
              <a:ext cx="402530" cy="402431"/>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4" name="i$liḋe-Oval 18"/>
            <p:cNvSpPr/>
            <p:nvPr/>
          </p:nvSpPr>
          <p:spPr bwMode="auto">
            <a:xfrm>
              <a:off x="7292061" y="2330189"/>
              <a:ext cx="489071" cy="489744"/>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5" name="i$liḋe-Oval 20"/>
            <p:cNvSpPr/>
            <p:nvPr/>
          </p:nvSpPr>
          <p:spPr bwMode="auto">
            <a:xfrm>
              <a:off x="8528050" y="1592796"/>
              <a:ext cx="2294732" cy="2295525"/>
            </a:xfrm>
            <a:prstGeom prst="ellipse">
              <a:avLst/>
            </a:prstGeom>
            <a:solidFill>
              <a:schemeClr val="accent2"/>
            </a:solidFill>
            <a:ln w="50800">
              <a:solidFill>
                <a:schemeClr val="tx1">
                  <a:alpha val="0"/>
                </a:schemeClr>
              </a:solidFill>
              <a:miter lim="800000"/>
            </a:ln>
          </p:spPr>
          <p:txBody>
            <a:bodyPr wrap="none" lIns="0" tIns="0" rIns="0" bIns="0" anchor="ctr">
              <a:normAutofit/>
            </a:bodyPr>
            <a:lstStyle/>
            <a:p>
              <a:pPr algn="ctr"/>
              <a:r>
                <a:rPr lang="zh-CN" altLang="en-US" sz="2800" b="1">
                  <a:solidFill>
                    <a:schemeClr val="bg1"/>
                  </a:solidFill>
                  <a:latin typeface="Arial" panose="020B0604020202020204"/>
                  <a:ea typeface="微软雅黑" panose="020B0503020204020204" pitchFamily="34" charset="-122"/>
                  <a:cs typeface="+mn-ea"/>
                  <a:sym typeface="Arial" panose="020B0604020202020204"/>
                </a:rPr>
                <a:t>结题鉴定阶段</a:t>
              </a:r>
              <a:endParaRPr lang="zh-CN" altLang="en-US" sz="2800" b="1">
                <a:solidFill>
                  <a:schemeClr val="bg1"/>
                </a:solidFill>
                <a:latin typeface="Arial" panose="020B0604020202020204"/>
                <a:ea typeface="微软雅黑" panose="020B0503020204020204" pitchFamily="34" charset="-122"/>
                <a:cs typeface="+mn-ea"/>
                <a:sym typeface="Arial" panose="020B0604020202020204"/>
              </a:endParaRPr>
            </a:p>
          </p:txBody>
        </p:sp>
        <p:sp>
          <p:nvSpPr>
            <p:cNvPr id="16" name="i$liḋe-Oval 22"/>
            <p:cNvSpPr/>
            <p:nvPr/>
          </p:nvSpPr>
          <p:spPr bwMode="auto">
            <a:xfrm>
              <a:off x="7981950" y="2551646"/>
              <a:ext cx="491331" cy="491331"/>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7" name="i$liḋe-Oval 23"/>
            <p:cNvSpPr/>
            <p:nvPr/>
          </p:nvSpPr>
          <p:spPr bwMode="auto">
            <a:xfrm>
              <a:off x="9205913" y="912552"/>
              <a:ext cx="250825" cy="250825"/>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8" name="îṣļîḑé-Oval 24"/>
            <p:cNvSpPr/>
            <p:nvPr/>
          </p:nvSpPr>
          <p:spPr bwMode="auto">
            <a:xfrm>
              <a:off x="10167144" y="3305708"/>
              <a:ext cx="623094" cy="623094"/>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9" name="îṣļîḑé-Oval 25"/>
            <p:cNvSpPr/>
            <p:nvPr/>
          </p:nvSpPr>
          <p:spPr bwMode="auto">
            <a:xfrm>
              <a:off x="11358563" y="2868352"/>
              <a:ext cx="174625" cy="174625"/>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20" name="îṣļîḑé-Oval 26"/>
            <p:cNvSpPr/>
            <p:nvPr/>
          </p:nvSpPr>
          <p:spPr bwMode="auto">
            <a:xfrm>
              <a:off x="9752013" y="1426108"/>
              <a:ext cx="415131" cy="415131"/>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28" name="îṣļîḑé-TextBox 33"/>
            <p:cNvSpPr txBox="1"/>
            <p:nvPr/>
          </p:nvSpPr>
          <p:spPr bwMode="auto">
            <a:xfrm>
              <a:off x="5034864" y="4180262"/>
              <a:ext cx="2386516" cy="636357"/>
            </a:xfrm>
            <a:prstGeom prst="rect">
              <a:avLst/>
            </a:prstGeom>
            <a:noFill/>
          </p:spPr>
          <p:txBody>
            <a:bodyPr wrap="none" lIns="0" tIns="0" rIns="0" bIns="0" anchor="b" anchorCtr="1">
              <a:noAutofit/>
            </a:bodyPr>
            <a:lstStyle/>
            <a:p>
              <a:pPr latinLnBrk="0"/>
              <a:r>
                <a:rPr lang="en-US" altLang="zh-CN">
                  <a:solidFill>
                    <a:schemeClr val="accent1">
                      <a:lumMod val="100000"/>
                    </a:schemeClr>
                  </a:solidFill>
                  <a:latin typeface="Arial" panose="020B0604020202020204"/>
                  <a:ea typeface="微软雅黑" panose="020B0503020204020204" pitchFamily="34" charset="-122"/>
                  <a:cs typeface="+mn-ea"/>
                  <a:sym typeface="Arial" panose="020B0604020202020204"/>
                </a:rPr>
                <a:t>1.</a:t>
              </a:r>
              <a:r>
                <a:rPr lang="zh-CN" altLang="en-US">
                  <a:solidFill>
                    <a:schemeClr val="accent1">
                      <a:lumMod val="100000"/>
                    </a:schemeClr>
                  </a:solidFill>
                  <a:latin typeface="Arial" panose="020B0604020202020204"/>
                  <a:ea typeface="微软雅黑" panose="020B0503020204020204" pitchFamily="34" charset="-122"/>
                  <a:cs typeface="+mn-ea"/>
                  <a:sym typeface="Arial" panose="020B0604020202020204"/>
                </a:rPr>
                <a:t>第一阶段</a:t>
              </a:r>
              <a:endParaRPr lang="zh-CN" altLang="en-US">
                <a:solidFill>
                  <a:schemeClr val="accent1">
                    <a:lumMod val="100000"/>
                  </a:schemeClr>
                </a:solidFill>
                <a:latin typeface="Arial" panose="020B0604020202020204"/>
                <a:ea typeface="微软雅黑" panose="020B0503020204020204" pitchFamily="34" charset="-122"/>
                <a:cs typeface="+mn-ea"/>
                <a:sym typeface="Arial" panose="020B0604020202020204"/>
              </a:endParaRPr>
            </a:p>
            <a:p>
              <a:pPr latinLnBrk="0"/>
              <a:r>
                <a:rPr lang="en-US" altLang="zh-CN">
                  <a:solidFill>
                    <a:schemeClr val="accent1">
                      <a:lumMod val="100000"/>
                    </a:schemeClr>
                  </a:solidFill>
                  <a:latin typeface="Arial" panose="020B0604020202020204"/>
                  <a:ea typeface="微软雅黑" panose="020B0503020204020204" pitchFamily="34" charset="-122"/>
                  <a:cs typeface="+mn-ea"/>
                  <a:sym typeface="Arial" panose="020B0604020202020204"/>
                </a:rPr>
                <a:t>2.</a:t>
              </a:r>
              <a:r>
                <a:rPr lang="zh-CN" altLang="en-US">
                  <a:solidFill>
                    <a:schemeClr val="accent1">
                      <a:lumMod val="100000"/>
                    </a:schemeClr>
                  </a:solidFill>
                  <a:latin typeface="Arial" panose="020B0604020202020204"/>
                  <a:ea typeface="微软雅黑" panose="020B0503020204020204" pitchFamily="34" charset="-122"/>
                  <a:cs typeface="+mn-ea"/>
                  <a:sym typeface="Arial" panose="020B0604020202020204"/>
                </a:rPr>
                <a:t>中期汇报</a:t>
              </a:r>
              <a:endParaRPr lang="zh-CN" altLang="en-US">
                <a:solidFill>
                  <a:schemeClr val="accent1">
                    <a:lumMod val="100000"/>
                  </a:schemeClr>
                </a:solidFill>
                <a:latin typeface="Arial" panose="020B0604020202020204"/>
                <a:ea typeface="微软雅黑" panose="020B0503020204020204" pitchFamily="34" charset="-122"/>
                <a:cs typeface="+mn-ea"/>
                <a:sym typeface="Arial" panose="020B0604020202020204"/>
              </a:endParaRPr>
            </a:p>
            <a:p>
              <a:pPr latinLnBrk="0"/>
              <a:r>
                <a:rPr lang="en-US" altLang="zh-CN">
                  <a:solidFill>
                    <a:schemeClr val="accent1">
                      <a:lumMod val="100000"/>
                    </a:schemeClr>
                  </a:solidFill>
                  <a:latin typeface="Arial" panose="020B0604020202020204"/>
                  <a:ea typeface="微软雅黑" panose="020B0503020204020204" pitchFamily="34" charset="-122"/>
                  <a:cs typeface="+mn-ea"/>
                  <a:sym typeface="Arial" panose="020B0604020202020204"/>
                </a:rPr>
                <a:t>3.</a:t>
              </a:r>
              <a:r>
                <a:rPr lang="zh-CN" altLang="en-US">
                  <a:solidFill>
                    <a:schemeClr val="accent1">
                      <a:lumMod val="100000"/>
                    </a:schemeClr>
                  </a:solidFill>
                  <a:latin typeface="Arial" panose="020B0604020202020204"/>
                  <a:ea typeface="微软雅黑" panose="020B0503020204020204" pitchFamily="34" charset="-122"/>
                  <a:cs typeface="+mn-ea"/>
                  <a:sym typeface="Arial" panose="020B0604020202020204"/>
                </a:rPr>
                <a:t>第二阶段</a:t>
              </a:r>
              <a:endParaRPr lang="zh-CN" altLang="en-US">
                <a:solidFill>
                  <a:schemeClr val="accent1">
                    <a:lumMod val="100000"/>
                  </a:schemeClr>
                </a:solidFill>
                <a:latin typeface="Arial" panose="020B0604020202020204"/>
                <a:ea typeface="微软雅黑" panose="020B0503020204020204" pitchFamily="34" charset="-122"/>
                <a:cs typeface="+mn-ea"/>
                <a:sym typeface="Arial" panose="020B0604020202020204"/>
              </a:endParaRPr>
            </a:p>
          </p:txBody>
        </p:sp>
        <p:sp>
          <p:nvSpPr>
            <p:cNvPr id="26" name="îṣļîḑé-TextBox 40"/>
            <p:cNvSpPr txBox="1"/>
            <p:nvPr/>
          </p:nvSpPr>
          <p:spPr bwMode="auto">
            <a:xfrm>
              <a:off x="8972124" y="4179786"/>
              <a:ext cx="2386516" cy="636357"/>
            </a:xfrm>
            <a:prstGeom prst="rect">
              <a:avLst/>
            </a:prstGeom>
            <a:noFill/>
          </p:spPr>
          <p:txBody>
            <a:bodyPr wrap="none" lIns="0" tIns="0" rIns="0" bIns="0" anchor="b" anchorCtr="1"/>
            <a:lstStyle/>
            <a:p>
              <a:pPr algn="l" latinLnBrk="0"/>
              <a:r>
                <a:rPr lang="zh-CN" altLang="en-US" sz="1200">
                  <a:solidFill>
                    <a:schemeClr val="accent2">
                      <a:lumMod val="100000"/>
                    </a:schemeClr>
                  </a:solidFill>
                  <a:latin typeface="Arial" panose="020B0604020202020204"/>
                  <a:ea typeface="微软雅黑" panose="020B0503020204020204" pitchFamily="34" charset="-122"/>
                  <a:cs typeface="+mn-ea"/>
                  <a:sym typeface="Arial" panose="020B0604020202020204"/>
                </a:rPr>
                <a:t>1.理性梳理和总结总结，完成课题研究结题报告的撰写。</a:t>
              </a:r>
              <a:endParaRPr lang="zh-CN" altLang="en-US" sz="1200">
                <a:solidFill>
                  <a:schemeClr val="accent2">
                    <a:lumMod val="100000"/>
                  </a:schemeClr>
                </a:solidFill>
                <a:latin typeface="Arial" panose="020B0604020202020204"/>
                <a:ea typeface="微软雅黑" panose="020B0503020204020204" pitchFamily="34" charset="-122"/>
                <a:cs typeface="+mn-ea"/>
                <a:sym typeface="Arial" panose="020B0604020202020204"/>
              </a:endParaRPr>
            </a:p>
            <a:p>
              <a:pPr algn="l" latinLnBrk="0"/>
              <a:r>
                <a:rPr lang="zh-CN" altLang="en-US" sz="1200">
                  <a:solidFill>
                    <a:schemeClr val="accent2">
                      <a:lumMod val="100000"/>
                    </a:schemeClr>
                  </a:solidFill>
                  <a:latin typeface="Arial" panose="020B0604020202020204"/>
                  <a:ea typeface="微软雅黑" panose="020B0503020204020204" pitchFamily="34" charset="-122"/>
                  <a:cs typeface="+mn-ea"/>
                  <a:sym typeface="Arial" panose="020B0604020202020204"/>
                </a:rPr>
                <a:t>2.进行幼儿快乐体操活动设计的汇编。</a:t>
              </a:r>
              <a:endParaRPr lang="zh-CN" altLang="en-US" sz="1200">
                <a:solidFill>
                  <a:schemeClr val="accent2">
                    <a:lumMod val="100000"/>
                  </a:schemeClr>
                </a:solidFill>
                <a:latin typeface="Arial" panose="020B0604020202020204"/>
                <a:ea typeface="微软雅黑" panose="020B0503020204020204" pitchFamily="34" charset="-122"/>
                <a:cs typeface="+mn-ea"/>
                <a:sym typeface="Arial" panose="020B0604020202020204"/>
              </a:endParaRPr>
            </a:p>
            <a:p>
              <a:pPr algn="l" latinLnBrk="0"/>
              <a:r>
                <a:rPr lang="zh-CN" altLang="en-US" sz="1200">
                  <a:solidFill>
                    <a:schemeClr val="accent2">
                      <a:lumMod val="100000"/>
                    </a:schemeClr>
                  </a:solidFill>
                  <a:latin typeface="Arial" panose="020B0604020202020204"/>
                  <a:ea typeface="微软雅黑" panose="020B0503020204020204" pitchFamily="34" charset="-122"/>
                  <a:cs typeface="+mn-ea"/>
                  <a:sym typeface="Arial" panose="020B0604020202020204"/>
                </a:rPr>
                <a:t>3.整理教师撰写的优秀案例分析和论文。</a:t>
              </a:r>
              <a:endParaRPr lang="zh-CN" altLang="en-US" sz="1200">
                <a:solidFill>
                  <a:schemeClr val="accent2">
                    <a:lumMod val="100000"/>
                  </a:schemeClr>
                </a:solidFill>
                <a:latin typeface="Arial" panose="020B0604020202020204"/>
                <a:ea typeface="微软雅黑" panose="020B0503020204020204" pitchFamily="34" charset="-122"/>
                <a:cs typeface="+mn-ea"/>
                <a:sym typeface="Arial" panose="020B0604020202020204"/>
              </a:endParaRPr>
            </a:p>
            <a:p>
              <a:pPr algn="l" latinLnBrk="0"/>
              <a:r>
                <a:rPr lang="zh-CN" altLang="en-US" sz="1200">
                  <a:solidFill>
                    <a:schemeClr val="accent2">
                      <a:lumMod val="100000"/>
                    </a:schemeClr>
                  </a:solidFill>
                  <a:latin typeface="Arial" panose="020B0604020202020204"/>
                  <a:ea typeface="微软雅黑" panose="020B0503020204020204" pitchFamily="34" charset="-122"/>
                  <a:cs typeface="+mn-ea"/>
                  <a:sym typeface="Arial" panose="020B0604020202020204"/>
                </a:rPr>
                <a:t>4.请专家对课题研究的成果进行鉴定。</a:t>
              </a:r>
              <a:endParaRPr lang="zh-CN" altLang="en-US" sz="1200">
                <a:solidFill>
                  <a:schemeClr val="accent2">
                    <a:lumMod val="100000"/>
                  </a:schemeClr>
                </a:solidFill>
                <a:latin typeface="Arial" panose="020B0604020202020204"/>
                <a:ea typeface="微软雅黑" panose="020B0503020204020204" pitchFamily="34" charset="-122"/>
                <a:cs typeface="+mn-ea"/>
                <a:sym typeface="Arial" panose="020B0604020202020204"/>
              </a:endParaRPr>
            </a:p>
          </p:txBody>
        </p:sp>
        <p:sp>
          <p:nvSpPr>
            <p:cNvPr id="24" name="îṣļîḑé-TextBox 43"/>
            <p:cNvSpPr txBox="1"/>
            <p:nvPr/>
          </p:nvSpPr>
          <p:spPr bwMode="auto">
            <a:xfrm>
              <a:off x="1479358" y="4126446"/>
              <a:ext cx="2386516" cy="636357"/>
            </a:xfrm>
            <a:prstGeom prst="rect">
              <a:avLst/>
            </a:prstGeom>
            <a:noFill/>
          </p:spPr>
          <p:txBody>
            <a:bodyPr wrap="none" lIns="0" tIns="0" rIns="0" bIns="0" anchor="b" anchorCtr="1"/>
            <a:lstStyle/>
            <a:p>
              <a:pPr algn="l" latinLnBrk="0"/>
              <a:r>
                <a:rPr lang="en-US" altLang="zh-CN" sz="1200">
                  <a:solidFill>
                    <a:schemeClr val="accent4">
                      <a:lumMod val="100000"/>
                    </a:schemeClr>
                  </a:solidFill>
                  <a:latin typeface="Arial" panose="020B0604020202020204"/>
                  <a:ea typeface="微软雅黑" panose="020B0503020204020204" pitchFamily="34" charset="-122"/>
                  <a:cs typeface="+mn-ea"/>
                  <a:sym typeface="Arial" panose="020B0604020202020204"/>
                </a:rPr>
                <a:t>1.</a:t>
              </a:r>
              <a:r>
                <a:rPr lang="zh-CN" altLang="en-US" sz="1200">
                  <a:solidFill>
                    <a:schemeClr val="accent4">
                      <a:lumMod val="100000"/>
                    </a:schemeClr>
                  </a:solidFill>
                  <a:latin typeface="Arial" panose="020B0604020202020204"/>
                  <a:ea typeface="微软雅黑" panose="020B0503020204020204" pitchFamily="34" charset="-122"/>
                  <a:cs typeface="+mn-ea"/>
                  <a:sym typeface="Arial" panose="020B0604020202020204"/>
                </a:rPr>
                <a:t>选题论证，设计研究实施方案</a:t>
              </a:r>
              <a:endParaRPr lang="zh-CN" altLang="en-US" sz="1200">
                <a:solidFill>
                  <a:schemeClr val="accent4">
                    <a:lumMod val="100000"/>
                  </a:schemeClr>
                </a:solidFill>
                <a:latin typeface="Arial" panose="020B0604020202020204"/>
                <a:ea typeface="微软雅黑" panose="020B0503020204020204" pitchFamily="34" charset="-122"/>
                <a:cs typeface="+mn-ea"/>
                <a:sym typeface="Arial" panose="020B0604020202020204"/>
              </a:endParaRPr>
            </a:p>
            <a:p>
              <a:pPr algn="l" latinLnBrk="0"/>
              <a:r>
                <a:rPr lang="en-US" altLang="zh-CN" sz="1200">
                  <a:solidFill>
                    <a:schemeClr val="accent4">
                      <a:lumMod val="100000"/>
                    </a:schemeClr>
                  </a:solidFill>
                  <a:latin typeface="Arial" panose="020B0604020202020204"/>
                  <a:ea typeface="微软雅黑" panose="020B0503020204020204" pitchFamily="34" charset="-122"/>
                  <a:cs typeface="+mn-ea"/>
                  <a:sym typeface="Arial" panose="020B0604020202020204"/>
                </a:rPr>
                <a:t>2.</a:t>
              </a:r>
              <a:r>
                <a:rPr lang="zh-CN" altLang="en-US" sz="1200">
                  <a:solidFill>
                    <a:schemeClr val="accent4">
                      <a:lumMod val="100000"/>
                    </a:schemeClr>
                  </a:solidFill>
                  <a:latin typeface="Arial" panose="020B0604020202020204"/>
                  <a:ea typeface="微软雅黑" panose="020B0503020204020204" pitchFamily="34" charset="-122"/>
                  <a:cs typeface="+mn-ea"/>
                  <a:sym typeface="Arial" panose="020B0604020202020204"/>
                </a:rPr>
                <a:t>查阅文献资料、收集相关研究的成果信息</a:t>
              </a:r>
              <a:endParaRPr lang="zh-CN" altLang="en-US" sz="1200">
                <a:solidFill>
                  <a:schemeClr val="accent4">
                    <a:lumMod val="100000"/>
                  </a:schemeClr>
                </a:solidFill>
                <a:latin typeface="Arial" panose="020B0604020202020204"/>
                <a:ea typeface="微软雅黑" panose="020B0503020204020204" pitchFamily="34" charset="-122"/>
                <a:cs typeface="+mn-ea"/>
                <a:sym typeface="Arial" panose="020B0604020202020204"/>
              </a:endParaRPr>
            </a:p>
            <a:p>
              <a:pPr algn="l" latinLnBrk="0"/>
              <a:r>
                <a:rPr lang="en-US" altLang="zh-CN" sz="1200">
                  <a:solidFill>
                    <a:schemeClr val="accent4">
                      <a:lumMod val="100000"/>
                    </a:schemeClr>
                  </a:solidFill>
                  <a:latin typeface="Arial" panose="020B0604020202020204"/>
                  <a:ea typeface="微软雅黑" panose="020B0503020204020204" pitchFamily="34" charset="-122"/>
                  <a:cs typeface="+mn-ea"/>
                  <a:sym typeface="Arial" panose="020B0604020202020204"/>
                </a:rPr>
                <a:t>3.</a:t>
              </a:r>
              <a:r>
                <a:rPr lang="zh-CN" altLang="en-US" sz="1200">
                  <a:solidFill>
                    <a:schemeClr val="accent4">
                      <a:lumMod val="100000"/>
                    </a:schemeClr>
                  </a:solidFill>
                  <a:latin typeface="Arial" panose="020B0604020202020204"/>
                  <a:ea typeface="微软雅黑" panose="020B0503020204020204" pitchFamily="34" charset="-122"/>
                  <a:cs typeface="+mn-ea"/>
                  <a:sym typeface="Arial" panose="020B0604020202020204"/>
                </a:rPr>
                <a:t>明确分工职责，制定子课题研究计划</a:t>
              </a:r>
              <a:endParaRPr lang="zh-CN" altLang="en-US" sz="1200">
                <a:solidFill>
                  <a:schemeClr val="accent4">
                    <a:lumMod val="100000"/>
                  </a:schemeClr>
                </a:solidFill>
                <a:latin typeface="Arial" panose="020B0604020202020204"/>
                <a:ea typeface="微软雅黑" panose="020B0503020204020204" pitchFamily="34" charset="-122"/>
                <a:cs typeface="+mn-ea"/>
                <a:sym typeface="Arial" panose="020B0604020202020204"/>
              </a:endParaRPr>
            </a:p>
            <a:p>
              <a:pPr algn="l" latinLnBrk="0"/>
              <a:r>
                <a:rPr lang="en-US" altLang="zh-CN" sz="1200">
                  <a:solidFill>
                    <a:schemeClr val="accent4">
                      <a:lumMod val="100000"/>
                    </a:schemeClr>
                  </a:solidFill>
                  <a:latin typeface="Arial" panose="020B0604020202020204"/>
                  <a:ea typeface="微软雅黑" panose="020B0503020204020204" pitchFamily="34" charset="-122"/>
                  <a:cs typeface="+mn-ea"/>
                  <a:sym typeface="Arial" panose="020B0604020202020204"/>
                </a:rPr>
                <a:t>4.</a:t>
              </a:r>
              <a:r>
                <a:rPr lang="zh-CN" altLang="en-US" sz="1200">
                  <a:solidFill>
                    <a:schemeClr val="accent4">
                      <a:lumMod val="100000"/>
                    </a:schemeClr>
                  </a:solidFill>
                  <a:latin typeface="Arial" panose="020B0604020202020204"/>
                  <a:ea typeface="微软雅黑" panose="020B0503020204020204" pitchFamily="34" charset="-122"/>
                  <a:cs typeface="+mn-ea"/>
                  <a:sym typeface="Arial" panose="020B0604020202020204"/>
                </a:rPr>
                <a:t>健全学习交流制局度，学习有关文献资料</a:t>
              </a:r>
              <a:endParaRPr lang="zh-CN" altLang="en-US" sz="1200">
                <a:solidFill>
                  <a:schemeClr val="accent4">
                    <a:lumMod val="100000"/>
                  </a:schemeClr>
                </a:solidFill>
                <a:latin typeface="Arial" panose="020B0604020202020204"/>
                <a:ea typeface="微软雅黑" panose="020B0503020204020204" pitchFamily="34" charset="-122"/>
                <a:cs typeface="+mn-ea"/>
                <a:sym typeface="Arial" panose="020B0604020202020204"/>
              </a:endParaRPr>
            </a:p>
          </p:txBody>
        </p:sp>
      </p:grpSp>
      <p:sp>
        <p:nvSpPr>
          <p:cNvPr id="33" name="矩形 30"/>
          <p:cNvSpPr>
            <a:spLocks noChangeArrowheads="1"/>
          </p:cNvSpPr>
          <p:nvPr/>
        </p:nvSpPr>
        <p:spPr bwMode="auto">
          <a:xfrm>
            <a:off x="774065" y="358140"/>
            <a:ext cx="568833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研究</a:t>
            </a:r>
            <a:r>
              <a:rPr lang="zh-CN" altLang="en-US" dirty="0">
                <a:solidFill>
                  <a:srgbClr val="325B7F"/>
                </a:solidFill>
                <a:latin typeface="+mn-lt"/>
                <a:ea typeface="+mn-ea"/>
                <a:cs typeface="+mn-ea"/>
                <a:sym typeface="+mn-lt"/>
              </a:rPr>
              <a:t>阶段和主要措施</a:t>
            </a:r>
            <a:endParaRPr lang="zh-CN" altLang="en-US" dirty="0">
              <a:solidFill>
                <a:srgbClr val="325B7F"/>
              </a:solidFill>
              <a:latin typeface="+mn-lt"/>
              <a:ea typeface="+mn-ea"/>
              <a:cs typeface="+mn-ea"/>
              <a:sym typeface="+mn-lt"/>
            </a:endParaRPr>
          </a:p>
        </p:txBody>
      </p:sp>
      <p:grpSp>
        <p:nvGrpSpPr>
          <p:cNvPr id="34" name="组合 33"/>
          <p:cNvGrpSpPr/>
          <p:nvPr/>
        </p:nvGrpSpPr>
        <p:grpSpPr>
          <a:xfrm>
            <a:off x="290847" y="380403"/>
            <a:ext cx="467216" cy="467385"/>
            <a:chOff x="3437020" y="3157655"/>
            <a:chExt cx="863676" cy="863988"/>
          </a:xfrm>
        </p:grpSpPr>
        <p:sp>
          <p:nvSpPr>
            <p:cNvPr id="35" name="椭圆 34"/>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36" name="组合 35"/>
            <p:cNvGrpSpPr/>
            <p:nvPr/>
          </p:nvGrpSpPr>
          <p:grpSpPr>
            <a:xfrm>
              <a:off x="3603967" y="3301679"/>
              <a:ext cx="519264" cy="531741"/>
              <a:chOff x="9901117" y="2870043"/>
              <a:chExt cx="1094967" cy="1121277"/>
            </a:xfrm>
          </p:grpSpPr>
          <p:sp>
            <p:nvSpPr>
              <p:cNvPr id="37"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38"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39"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40"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41"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spTree>
    <p:custDataLst>
      <p:tags r:id="rId1"/>
    </p:custDataLst>
  </p:cSld>
  <p:clrMapOvr>
    <a:masterClrMapping/>
  </p:clrMapOvr>
  <p:transition spd="slow" advClick="0">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017cfed-b063-4a2f-aab6-68688076e4ba"/>
          <p:cNvGrpSpPr>
            <a:grpSpLocks noChangeAspect="1"/>
          </p:cNvGrpSpPr>
          <p:nvPr/>
        </p:nvGrpSpPr>
        <p:grpSpPr>
          <a:xfrm>
            <a:off x="380841" y="1322876"/>
            <a:ext cx="10777539" cy="3444875"/>
            <a:chOff x="755650" y="912552"/>
            <a:chExt cx="10777538" cy="3444875"/>
          </a:xfrm>
        </p:grpSpPr>
        <p:sp>
          <p:nvSpPr>
            <p:cNvPr id="4" name="i$liḋe-Oval 6"/>
            <p:cNvSpPr/>
            <p:nvPr/>
          </p:nvSpPr>
          <p:spPr bwMode="auto">
            <a:xfrm>
              <a:off x="3967956" y="2991820"/>
              <a:ext cx="350044"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5" name="i$liḋe-Oval 7"/>
            <p:cNvSpPr/>
            <p:nvPr/>
          </p:nvSpPr>
          <p:spPr bwMode="auto">
            <a:xfrm>
              <a:off x="1524000" y="3225243"/>
              <a:ext cx="349250"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6" name="i$liḋe-Oval 8"/>
            <p:cNvSpPr/>
            <p:nvPr/>
          </p:nvSpPr>
          <p:spPr bwMode="auto">
            <a:xfrm>
              <a:off x="2010569" y="3754019"/>
              <a:ext cx="603250" cy="603408"/>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7" name="i$liḋe-Oval 9"/>
            <p:cNvSpPr/>
            <p:nvPr/>
          </p:nvSpPr>
          <p:spPr bwMode="auto">
            <a:xfrm>
              <a:off x="2486819" y="1319745"/>
              <a:ext cx="200819" cy="20087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8" name="i$liḋe-Oval 10"/>
            <p:cNvSpPr/>
            <p:nvPr/>
          </p:nvSpPr>
          <p:spPr bwMode="auto">
            <a:xfrm>
              <a:off x="755650" y="2500360"/>
              <a:ext cx="433388" cy="435089"/>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0" name="i$liḋe-Oval 14"/>
            <p:cNvSpPr/>
            <p:nvPr/>
          </p:nvSpPr>
          <p:spPr bwMode="auto">
            <a:xfrm>
              <a:off x="4561682" y="2438933"/>
              <a:ext cx="326312" cy="326231"/>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1" name="i$liḋe-Oval 15"/>
            <p:cNvSpPr/>
            <p:nvPr/>
          </p:nvSpPr>
          <p:spPr bwMode="auto">
            <a:xfrm>
              <a:off x="5878044" y="3744652"/>
              <a:ext cx="543853" cy="543719"/>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2" name="i$liḋe-Oval 16"/>
            <p:cNvSpPr/>
            <p:nvPr/>
          </p:nvSpPr>
          <p:spPr bwMode="auto">
            <a:xfrm>
              <a:off x="6856979" y="1612639"/>
              <a:ext cx="173874" cy="173831"/>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3" name="i$liḋe-Oval 17"/>
            <p:cNvSpPr/>
            <p:nvPr/>
          </p:nvSpPr>
          <p:spPr bwMode="auto">
            <a:xfrm>
              <a:off x="7118187" y="3298565"/>
              <a:ext cx="402530" cy="402431"/>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4" name="i$liḋe-Oval 18"/>
            <p:cNvSpPr/>
            <p:nvPr/>
          </p:nvSpPr>
          <p:spPr bwMode="auto">
            <a:xfrm>
              <a:off x="7292061" y="2330189"/>
              <a:ext cx="489071" cy="489744"/>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6" name="i$liḋe-Oval 22"/>
            <p:cNvSpPr/>
            <p:nvPr/>
          </p:nvSpPr>
          <p:spPr bwMode="auto">
            <a:xfrm>
              <a:off x="7981950" y="2551646"/>
              <a:ext cx="491331" cy="491331"/>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7" name="i$liḋe-Oval 23"/>
            <p:cNvSpPr/>
            <p:nvPr/>
          </p:nvSpPr>
          <p:spPr bwMode="auto">
            <a:xfrm>
              <a:off x="9205913" y="912552"/>
              <a:ext cx="250825" cy="250825"/>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8" name="îṣļîḑé-Oval 24"/>
            <p:cNvSpPr/>
            <p:nvPr/>
          </p:nvSpPr>
          <p:spPr bwMode="auto">
            <a:xfrm>
              <a:off x="10167144" y="3305708"/>
              <a:ext cx="623094" cy="623094"/>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19" name="îṣļîḑé-Oval 25"/>
            <p:cNvSpPr/>
            <p:nvPr/>
          </p:nvSpPr>
          <p:spPr bwMode="auto">
            <a:xfrm>
              <a:off x="11358563" y="2868352"/>
              <a:ext cx="174625" cy="174625"/>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sp>
          <p:nvSpPr>
            <p:cNvPr id="20" name="îṣļîḑé-Oval 26"/>
            <p:cNvSpPr/>
            <p:nvPr/>
          </p:nvSpPr>
          <p:spPr bwMode="auto">
            <a:xfrm>
              <a:off x="9752013" y="1426108"/>
              <a:ext cx="415131" cy="415131"/>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latin typeface="Arial" panose="020B0604020202020204"/>
                <a:ea typeface="微软雅黑" panose="020B0503020204020204" pitchFamily="34" charset="-122"/>
                <a:cs typeface="+mn-ea"/>
                <a:sym typeface="Arial" panose="020B0604020202020204"/>
              </a:endParaRPr>
            </a:p>
          </p:txBody>
        </p:sp>
      </p:grpSp>
      <p:sp>
        <p:nvSpPr>
          <p:cNvPr id="33" name="矩形 30"/>
          <p:cNvSpPr>
            <a:spLocks noChangeArrowheads="1"/>
          </p:cNvSpPr>
          <p:nvPr/>
        </p:nvSpPr>
        <p:spPr bwMode="auto">
          <a:xfrm>
            <a:off x="774065" y="358140"/>
            <a:ext cx="568833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研究</a:t>
            </a:r>
            <a:r>
              <a:rPr lang="zh-CN" altLang="en-US" dirty="0">
                <a:solidFill>
                  <a:srgbClr val="325B7F"/>
                </a:solidFill>
                <a:latin typeface="+mn-lt"/>
                <a:ea typeface="+mn-ea"/>
                <a:cs typeface="+mn-ea"/>
                <a:sym typeface="+mn-lt"/>
              </a:rPr>
              <a:t>阶段和主要措施</a:t>
            </a:r>
            <a:endParaRPr lang="zh-CN" altLang="en-US" dirty="0">
              <a:solidFill>
                <a:srgbClr val="325B7F"/>
              </a:solidFill>
              <a:latin typeface="+mn-lt"/>
              <a:ea typeface="+mn-ea"/>
              <a:cs typeface="+mn-ea"/>
              <a:sym typeface="+mn-lt"/>
            </a:endParaRPr>
          </a:p>
        </p:txBody>
      </p:sp>
      <p:grpSp>
        <p:nvGrpSpPr>
          <p:cNvPr id="34" name="组合 33"/>
          <p:cNvGrpSpPr/>
          <p:nvPr/>
        </p:nvGrpSpPr>
        <p:grpSpPr>
          <a:xfrm>
            <a:off x="290847" y="380403"/>
            <a:ext cx="467216" cy="467385"/>
            <a:chOff x="3437020" y="3157655"/>
            <a:chExt cx="863676" cy="863988"/>
          </a:xfrm>
        </p:grpSpPr>
        <p:sp>
          <p:nvSpPr>
            <p:cNvPr id="35" name="椭圆 34"/>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36" name="组合 35"/>
            <p:cNvGrpSpPr/>
            <p:nvPr/>
          </p:nvGrpSpPr>
          <p:grpSpPr>
            <a:xfrm>
              <a:off x="3603967" y="3301679"/>
              <a:ext cx="519264" cy="531741"/>
              <a:chOff x="9901117" y="2870043"/>
              <a:chExt cx="1094967" cy="1121277"/>
            </a:xfrm>
          </p:grpSpPr>
          <p:sp>
            <p:nvSpPr>
              <p:cNvPr id="37"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38"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39"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40"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41"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sp>
        <p:nvSpPr>
          <p:cNvPr id="61" name="文本框 60"/>
          <p:cNvSpPr txBox="1"/>
          <p:nvPr/>
        </p:nvSpPr>
        <p:spPr>
          <a:xfrm>
            <a:off x="1051560" y="4749165"/>
            <a:ext cx="309880" cy="368300"/>
          </a:xfrm>
          <a:prstGeom prst="rect">
            <a:avLst/>
          </a:prstGeom>
          <a:noFill/>
        </p:spPr>
        <p:txBody>
          <a:bodyPr wrap="none" rtlCol="0">
            <a:spAutoFit/>
          </a:bodyPr>
          <a:p>
            <a:endParaRPr lang="zh-CN" altLang="en-US"/>
          </a:p>
        </p:txBody>
      </p:sp>
      <p:sp>
        <p:nvSpPr>
          <p:cNvPr id="100" name="文本框 99"/>
          <p:cNvSpPr txBox="1"/>
          <p:nvPr/>
        </p:nvSpPr>
        <p:spPr>
          <a:xfrm>
            <a:off x="556895" y="970915"/>
            <a:ext cx="9545320" cy="5169535"/>
          </a:xfrm>
          <a:prstGeom prst="rect">
            <a:avLst/>
          </a:prstGeom>
          <a:noFill/>
          <a:ln w="9525">
            <a:noFill/>
          </a:ln>
        </p:spPr>
        <p:txBody>
          <a:bodyPr wrap="square">
            <a:spAutoFit/>
          </a:bodyPr>
          <a:p>
            <a:pPr marL="0" indent="304800" algn="ctr"/>
            <a:r>
              <a:rPr lang="zh-CN" sz="2400" b="1">
                <a:solidFill>
                  <a:schemeClr val="accent1"/>
                </a:solidFill>
                <a:effectLst>
                  <a:outerShdw blurRad="38100" dist="25400" dir="5400000" algn="ctr" rotWithShape="0">
                    <a:srgbClr val="6E747A">
                      <a:alpha val="43000"/>
                      <a:alpha val="43000"/>
                    </a:srgbClr>
                  </a:outerShdw>
                </a:effectLst>
                <a:latin typeface="Arial Bold" panose="020B0604020202020204" charset="0"/>
                <a:cs typeface="宋体" charset="0"/>
              </a:rPr>
              <a:t>研究实施阶段</a:t>
            </a:r>
            <a:endParaRPr lang="zh-CN" sz="2400" b="1">
              <a:solidFill>
                <a:schemeClr val="accent1"/>
              </a:solidFill>
              <a:effectLst>
                <a:outerShdw blurRad="38100" dist="25400" dir="5400000" algn="ctr" rotWithShape="0">
                  <a:srgbClr val="6E747A">
                    <a:alpha val="43000"/>
                    <a:alpha val="43000"/>
                  </a:srgbClr>
                </a:outerShdw>
              </a:effectLst>
              <a:latin typeface="Arial Bold" panose="020B0604020202020204" charset="0"/>
              <a:cs typeface="宋体" charset="0"/>
            </a:endParaRPr>
          </a:p>
          <a:p>
            <a:pPr marL="0" indent="304800" algn="l"/>
            <a:r>
              <a:rPr lang="en-US" altLang="zh-CN" b="1">
                <a:latin typeface="Arial Bold" panose="020B0604020202020204" charset="0"/>
                <a:cs typeface="宋体" charset="0"/>
              </a:rPr>
              <a:t>        </a:t>
            </a:r>
            <a:r>
              <a:rPr lang="zh-CN" altLang="en-US" b="1">
                <a:latin typeface="Arial Bold" panose="020B0604020202020204" charset="0"/>
                <a:cs typeface="宋体" charset="0"/>
              </a:rPr>
              <a:t>第一阶段</a:t>
            </a:r>
            <a:endParaRPr lang="en-US" altLang="zh-CN" b="1">
              <a:latin typeface="Arial Bold" panose="020B0604020202020204" charset="0"/>
              <a:cs typeface="宋体" charset="0"/>
            </a:endParaRPr>
          </a:p>
          <a:p>
            <a:pPr marL="0" indent="304800" algn="l"/>
            <a:r>
              <a:rPr lang="en-US" altLang="zh-CN" b="0">
                <a:latin typeface="Times New Roman" panose="02020603050405020304" charset="0"/>
                <a:cs typeface="宋体" charset="0"/>
              </a:rPr>
              <a:t>        1.</a:t>
            </a:r>
            <a:r>
              <a:rPr lang="zh-CN" b="0">
                <a:latin typeface="Times New Roman" panose="02020603050405020304" charset="0"/>
                <a:cs typeface="宋体" charset="0"/>
              </a:rPr>
              <a:t>启动园内外资源开发和利用的研究</a:t>
            </a:r>
            <a:endParaRPr lang="zh-CN" b="0">
              <a:latin typeface="Times New Roman" panose="02020603050405020304" charset="0"/>
              <a:cs typeface="宋体" charset="0"/>
            </a:endParaRPr>
          </a:p>
          <a:p>
            <a:pPr marL="0" indent="304800" algn="l"/>
            <a:r>
              <a:rPr lang="en-US" altLang="zh-CN" b="0">
                <a:latin typeface="Times New Roman" panose="02020603050405020304" charset="0"/>
                <a:cs typeface="宋体" charset="0"/>
              </a:rPr>
              <a:t>        2.</a:t>
            </a:r>
            <a:r>
              <a:rPr lang="zh-CN" b="0">
                <a:latin typeface="Times New Roman" panose="02020603050405020304" charset="0"/>
                <a:cs typeface="宋体" charset="0"/>
              </a:rPr>
              <a:t>倡导教师紧扣主课题的选题要义，进行自主探究，设计、开展幼儿快乐体操活动。</a:t>
            </a:r>
            <a:endParaRPr lang="zh-CN" b="0">
              <a:latin typeface="Times New Roman" panose="02020603050405020304" charset="0"/>
              <a:cs typeface="宋体" charset="0"/>
            </a:endParaRPr>
          </a:p>
          <a:p>
            <a:pPr marL="0" indent="304800" algn="l"/>
            <a:r>
              <a:rPr lang="en-US" altLang="zh-CN">
                <a:latin typeface="Times New Roman" panose="02020603050405020304" charset="0"/>
                <a:cs typeface="宋体" charset="0"/>
                <a:sym typeface="+mn-ea"/>
              </a:rPr>
              <a:t>        3.</a:t>
            </a:r>
            <a:r>
              <a:rPr lang="zh-CN">
                <a:latin typeface="Times New Roman" panose="02020603050405020304" charset="0"/>
                <a:cs typeface="宋体" charset="0"/>
                <a:sym typeface="+mn-ea"/>
              </a:rPr>
              <a:t>定期组织教师进行系统学习，</a:t>
            </a:r>
            <a:r>
              <a:rPr lang="zh-CN" b="0">
                <a:latin typeface="Times New Roman" panose="02020603050405020304" charset="0"/>
                <a:cs typeface="宋体" charset="0"/>
              </a:rPr>
              <a:t>逐步探索有效策略，积累过程性资料。。</a:t>
            </a:r>
            <a:endParaRPr lang="zh-CN" b="0">
              <a:latin typeface="Times New Roman" panose="02020603050405020304" charset="0"/>
              <a:cs typeface="宋体" charset="0"/>
            </a:endParaRPr>
          </a:p>
          <a:p>
            <a:pPr marL="0" indent="304800" algn="l"/>
            <a:r>
              <a:rPr lang="en-US" altLang="zh-CN" b="0">
                <a:latin typeface="Times New Roman" panose="02020603050405020304" charset="0"/>
                <a:cs typeface="宋体" charset="0"/>
              </a:rPr>
              <a:t>       4.</a:t>
            </a:r>
            <a:r>
              <a:rPr lang="zh-CN" b="0">
                <a:latin typeface="Times New Roman" panose="02020603050405020304" charset="0"/>
                <a:cs typeface="宋体" charset="0"/>
              </a:rPr>
              <a:t>以教师教研、开展园本幼儿体操特色活动以及邀请相关专家进行教育讲座和实操演练，</a:t>
            </a:r>
            <a:r>
              <a:rPr lang="en-US" altLang="zh-CN" b="0">
                <a:latin typeface="Times New Roman" panose="02020603050405020304" charset="0"/>
                <a:cs typeface="宋体" charset="0"/>
              </a:rPr>
              <a:t>     </a:t>
            </a:r>
            <a:r>
              <a:rPr lang="zh-CN" b="0">
                <a:latin typeface="Times New Roman" panose="02020603050405020304" charset="0"/>
                <a:cs typeface="宋体" charset="0"/>
              </a:rPr>
              <a:t>解决当下“具身认知”视域中幼儿快乐体操实践的相关问题。</a:t>
            </a:r>
            <a:endParaRPr lang="zh-CN" b="0">
              <a:latin typeface="Times New Roman" panose="02020603050405020304" charset="0"/>
              <a:cs typeface="宋体" charset="0"/>
            </a:endParaRPr>
          </a:p>
          <a:p>
            <a:pPr marL="0" indent="304800" algn="l"/>
            <a:endParaRPr lang="zh-CN" b="1">
              <a:latin typeface="Times New Roman" panose="02020603050405020304" charset="0"/>
              <a:cs typeface="宋体" charset="0"/>
            </a:endParaRPr>
          </a:p>
          <a:p>
            <a:pPr marL="0" indent="304800" algn="l"/>
            <a:r>
              <a:rPr lang="en-US" altLang="zh-CN" b="1">
                <a:latin typeface="Times New Roman" panose="02020603050405020304" charset="0"/>
                <a:cs typeface="宋体" charset="0"/>
              </a:rPr>
              <a:t>        </a:t>
            </a:r>
            <a:r>
              <a:rPr lang="zh-CN" b="1">
                <a:latin typeface="Times New Roman" panose="02020603050405020304" charset="0"/>
                <a:cs typeface="宋体" charset="0"/>
              </a:rPr>
              <a:t>中期汇报阶段</a:t>
            </a:r>
            <a:endParaRPr lang="zh-CN" b="0">
              <a:latin typeface="Times New Roman" panose="02020603050405020304" charset="0"/>
              <a:cs typeface="宋体" charset="0"/>
            </a:endParaRPr>
          </a:p>
          <a:p>
            <a:pPr marL="0" indent="304800" algn="l"/>
            <a:r>
              <a:rPr lang="en-US" altLang="zh-CN" b="0">
                <a:latin typeface="Times New Roman" panose="02020603050405020304" charset="0"/>
                <a:cs typeface="宋体" charset="0"/>
              </a:rPr>
              <a:t>        </a:t>
            </a:r>
            <a:r>
              <a:rPr lang="zh-CN" b="0">
                <a:latin typeface="Times New Roman" panose="02020603050405020304" charset="0"/>
                <a:cs typeface="宋体" charset="0"/>
              </a:rPr>
              <a:t>全面小结课题研究以来四个子课题研究的进展情况，进行阶段性反思，并请有关领导或专家进行实地指导，以使后阶段的研究进展方向更准，成果质量更高。</a:t>
            </a:r>
            <a:endParaRPr lang="zh-CN" b="0">
              <a:latin typeface="Times New Roman" panose="02020603050405020304" charset="0"/>
              <a:cs typeface="宋体" charset="0"/>
            </a:endParaRPr>
          </a:p>
          <a:p>
            <a:pPr marL="0" indent="304800" algn="l"/>
            <a:endParaRPr lang="zh-CN" b="1">
              <a:latin typeface="Times New Roman" panose="02020603050405020304" charset="0"/>
              <a:cs typeface="宋体" charset="0"/>
            </a:endParaRPr>
          </a:p>
          <a:p>
            <a:pPr marL="0" indent="304800" algn="l"/>
            <a:r>
              <a:rPr lang="en-US" altLang="zh-CN" b="1">
                <a:latin typeface="Times New Roman" panose="02020603050405020304" charset="0"/>
                <a:cs typeface="宋体" charset="0"/>
              </a:rPr>
              <a:t>          </a:t>
            </a:r>
            <a:r>
              <a:rPr lang="zh-CN" b="1">
                <a:latin typeface="Times New Roman" panose="02020603050405020304" charset="0"/>
                <a:cs typeface="宋体" charset="0"/>
              </a:rPr>
              <a:t>第二阶段</a:t>
            </a:r>
            <a:r>
              <a:rPr lang="en-US" b="0">
                <a:latin typeface="Times New Roman" panose="02020603050405020304" charset="0"/>
                <a:cs typeface="宋体" charset="0"/>
              </a:rPr>
              <a:t>             1.</a:t>
            </a:r>
            <a:r>
              <a:rPr lang="zh-CN" b="0">
                <a:latin typeface="Times New Roman" panose="02020603050405020304" charset="0"/>
                <a:cs typeface="宋体" charset="0"/>
              </a:rPr>
              <a:t>根据中期汇报中发现的问题，结合领导或专家的意见与建议，调整、完善实施方案，继续按照各子课题的研究要点展开研究。</a:t>
            </a:r>
            <a:endParaRPr lang="zh-CN" b="0">
              <a:latin typeface="Times New Roman" panose="02020603050405020304" charset="0"/>
              <a:cs typeface="宋体" charset="0"/>
            </a:endParaRPr>
          </a:p>
          <a:p>
            <a:pPr marL="0" indent="304800" algn="l"/>
            <a:r>
              <a:rPr lang="en-US" b="0">
                <a:latin typeface="Times New Roman" panose="02020603050405020304" charset="0"/>
                <a:cs typeface="宋体" charset="0"/>
              </a:rPr>
              <a:t>       2.</a:t>
            </a:r>
            <a:r>
              <a:rPr lang="zh-CN" b="0">
                <a:latin typeface="Times New Roman" panose="02020603050405020304" charset="0"/>
                <a:cs typeface="宋体" charset="0"/>
              </a:rPr>
              <a:t>根据完善的实施方案，继续探索操作性经验，着重从理性层面探索支持性的策略，进一步丰富幼儿快乐体操案例和策略性经验的积累。</a:t>
            </a:r>
            <a:endParaRPr lang="zh-CN" b="1">
              <a:latin typeface="Times New Roman" panose="02020603050405020304" charset="0"/>
              <a:cs typeface="宋体" charset="0"/>
            </a:endParaRPr>
          </a:p>
          <a:p>
            <a:endParaRPr lang="zh-CN" altLang="en-US" b="0">
              <a:latin typeface="Times New Roman" panose="02020603050405020304" charset="0"/>
              <a:cs typeface="宋体" charset="0"/>
            </a:endParaRPr>
          </a:p>
        </p:txBody>
      </p:sp>
      <p:sp>
        <p:nvSpPr>
          <p:cNvPr id="62" name="椭圆 61"/>
          <p:cNvSpPr/>
          <p:nvPr/>
        </p:nvSpPr>
        <p:spPr>
          <a:xfrm>
            <a:off x="848995" y="1434465"/>
            <a:ext cx="177800" cy="165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椭圆 62"/>
          <p:cNvSpPr/>
          <p:nvPr/>
        </p:nvSpPr>
        <p:spPr>
          <a:xfrm>
            <a:off x="869315" y="3364865"/>
            <a:ext cx="177800" cy="165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椭圆 63"/>
          <p:cNvSpPr/>
          <p:nvPr/>
        </p:nvSpPr>
        <p:spPr>
          <a:xfrm>
            <a:off x="841375" y="4427220"/>
            <a:ext cx="177800" cy="165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ransition spd="slow" advClick="0">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395413"/>
            <a:ext cx="12192000" cy="4392612"/>
            <a:chOff x="0" y="1395413"/>
            <a:chExt cx="12192000" cy="4392612"/>
          </a:xfrm>
        </p:grpSpPr>
        <p:sp>
          <p:nvSpPr>
            <p:cNvPr id="8" name="Freeform 5"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3308645" y="1395413"/>
              <a:ext cx="8883355" cy="1881187"/>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04668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Freeform 6"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0" y="4075113"/>
              <a:ext cx="5693725" cy="1712912"/>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04668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Freeform 7"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0" y="2052639"/>
              <a:ext cx="10728896" cy="2981325"/>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00999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2" name="e7d195523061f1c0" descr="e7d195523061f1c060910eeaeeff1464599dc3392e14be42F6605DBF3376AA578EAD49A2F34CDE9F8BA873D9FC4305B94F8C98BE913D0BB55B77B4982D855D57316D9666CF50C0C1F882EEA92AB650391898752DC0F28C027E30AABBE39009D367F52CF2EB08CFD5B7F9FB4301E8C18380EF535FE4A4CCCE7A68EA8B854FFF693052B82C6FF16E3D" hidden="1"/>
          <p:cNvSpPr txBox="1"/>
          <p:nvPr/>
        </p:nvSpPr>
        <p:spPr>
          <a:xfrm>
            <a:off x="-355600" y="1803400"/>
            <a:ext cx="259366"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rPr>
              <a:t>e7d195523061f1c060910eeaeeff1464599dc3392e14be42F6605DBF3376AA578EAD49A2F34CDE9F8BA873D9FC4305B94F8C98BE913D0BB55B77B4982D855D57316D9666CF50C0C1F882EEA92AB650391898752DC0F28C027E30AABBE39009D367F52CF2EB08CFD5B7F9FB4301E8C18380EF535FE4A4CCCE7A68EA8B854FFF693052B82C6FF16E3D</a:t>
            </a:r>
            <a:endParaRPr kumimoji="0" lang="zh-CN" altLang="en-US" sz="1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3" name="文本框 12"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txBox="1"/>
          <p:nvPr/>
        </p:nvSpPr>
        <p:spPr>
          <a:xfrm>
            <a:off x="995911" y="1908176"/>
            <a:ext cx="1699260" cy="31534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rPr>
              <a:t>6</a:t>
            </a:r>
            <a:endParaRPr kumimoji="0" lang="en-US" altLang="zh-CN" sz="199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文本框 14" descr="e7d195523061f1c060910eeaeeff1464599dc3392e14be42F6605DBF3376AA578EAD49A2F34CDE9F8BA873D9FC4305B94F8C98BE913D0BB55B77B4982D855D57316D9666CF50C0C1F882EEA92AB650396E1778977ABF941FB65177D6883232DFBC3F3168BD9BD0485E96A7ADBC6152F51AEFDD4DC1585EA5788F3B2196A7697FB05ACDF1C9823A42"/>
          <p:cNvSpPr txBox="1"/>
          <p:nvPr/>
        </p:nvSpPr>
        <p:spPr>
          <a:xfrm>
            <a:off x="2653665" y="2668270"/>
            <a:ext cx="6158865" cy="1106805"/>
          </a:xfrm>
          <a:prstGeom prst="rect">
            <a:avLst/>
          </a:prstGeom>
          <a:noFill/>
        </p:spPr>
        <p:txBody>
          <a:bodyPr wrap="square" rtlCol="0">
            <a:spAutoFit/>
          </a:bodyPr>
          <a:lstStyle/>
          <a:p>
            <a:pPr lvl="0" algn="ct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研究成果</a:t>
            </a:r>
            <a:endPar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Freeform 8"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11227177" y="1908176"/>
            <a:ext cx="556995" cy="900113"/>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bldLst>
      <p:bldP spid="13" grpId="0"/>
      <p:bldP spid="15" grpId="0"/>
      <p:bldP spid="17"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0"/>
          <p:cNvSpPr>
            <a:spLocks noChangeArrowheads="1"/>
          </p:cNvSpPr>
          <p:nvPr/>
        </p:nvSpPr>
        <p:spPr bwMode="auto">
          <a:xfrm>
            <a:off x="934587" y="324664"/>
            <a:ext cx="406520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研究成果</a:t>
            </a:r>
            <a:endParaRPr lang="zh-CN" altLang="en-US" dirty="0">
              <a:solidFill>
                <a:srgbClr val="325B7F"/>
              </a:solidFill>
              <a:latin typeface="+mn-lt"/>
              <a:ea typeface="+mn-ea"/>
              <a:cs typeface="+mn-ea"/>
              <a:sym typeface="+mn-lt"/>
            </a:endParaRPr>
          </a:p>
        </p:txBody>
      </p:sp>
      <p:grpSp>
        <p:nvGrpSpPr>
          <p:cNvPr id="17" name="组合 16"/>
          <p:cNvGrpSpPr/>
          <p:nvPr/>
        </p:nvGrpSpPr>
        <p:grpSpPr>
          <a:xfrm>
            <a:off x="451502" y="346748"/>
            <a:ext cx="467216" cy="467385"/>
            <a:chOff x="3437020" y="3157655"/>
            <a:chExt cx="863676" cy="863988"/>
          </a:xfrm>
        </p:grpSpPr>
        <p:sp>
          <p:nvSpPr>
            <p:cNvPr id="18" name="椭圆 17"/>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19" name="组合 18"/>
            <p:cNvGrpSpPr/>
            <p:nvPr/>
          </p:nvGrpSpPr>
          <p:grpSpPr>
            <a:xfrm>
              <a:off x="3603967" y="3301679"/>
              <a:ext cx="519264" cy="531741"/>
              <a:chOff x="9901117" y="2870043"/>
              <a:chExt cx="1094967" cy="1121277"/>
            </a:xfrm>
          </p:grpSpPr>
          <p:sp>
            <p:nvSpPr>
              <p:cNvPr id="20"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1"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2"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3"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4"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pic>
        <p:nvPicPr>
          <p:cNvPr id="11" name="图片 10"/>
          <p:cNvPicPr>
            <a:picLocks noChangeAspect="1"/>
          </p:cNvPicPr>
          <p:nvPr/>
        </p:nvPicPr>
        <p:blipFill>
          <a:blip r:embed="rId1" cstate="print">
            <a:lum bright="-2000"/>
            <a:extLst>
              <a:ext uri="{28A0092B-C50C-407E-A947-70E740481C1C}">
                <a14:useLocalDpi xmlns:a14="http://schemas.microsoft.com/office/drawing/2010/main" val="0"/>
              </a:ext>
            </a:extLst>
          </a:blip>
          <a:stretch>
            <a:fillRect/>
          </a:stretch>
        </p:blipFill>
        <p:spPr>
          <a:xfrm>
            <a:off x="0" y="4821555"/>
            <a:ext cx="4130040" cy="1929765"/>
          </a:xfrm>
          <a:prstGeom prst="rect">
            <a:avLst/>
          </a:prstGeom>
        </p:spPr>
      </p:pic>
      <p:pic>
        <p:nvPicPr>
          <p:cNvPr id="9" name="图片 8" descr="截屏2022-08-09 下午1.39.20"/>
          <p:cNvPicPr>
            <a:picLocks noChangeAspect="1"/>
          </p:cNvPicPr>
          <p:nvPr/>
        </p:nvPicPr>
        <p:blipFill>
          <a:blip r:embed="rId2"/>
          <a:stretch>
            <a:fillRect/>
          </a:stretch>
        </p:blipFill>
        <p:spPr>
          <a:xfrm>
            <a:off x="4467225" y="322580"/>
            <a:ext cx="6500495" cy="63271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59"/>
          <p:cNvSpPr>
            <a:spLocks noChangeArrowheads="1"/>
          </p:cNvSpPr>
          <p:nvPr/>
        </p:nvSpPr>
        <p:spPr bwMode="auto">
          <a:xfrm>
            <a:off x="1896110" y="2611755"/>
            <a:ext cx="9779781" cy="10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600" b="1" cap="all" spc="600">
                <a:solidFill>
                  <a:schemeClr val="tx1">
                    <a:lumMod val="85000"/>
                    <a:lumOff val="15000"/>
                  </a:schemeClr>
                </a:solidFill>
                <a:cs typeface="Arial" panose="020B0604020202020204" pitchFamily="34" charset="0"/>
              </a:rPr>
              <a:t>谢谢大家！</a:t>
            </a:r>
            <a:endParaRPr lang="zh-CN" altLang="en-US" sz="6600" b="1" cap="all" spc="600">
              <a:solidFill>
                <a:schemeClr val="tx1">
                  <a:lumMod val="85000"/>
                  <a:lumOff val="15000"/>
                </a:schemeClr>
              </a:solidFill>
              <a:cs typeface="Arial" panose="020B0604020202020204" pitchFamily="34" charset="0"/>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81843" y="969100"/>
            <a:ext cx="5186308" cy="5339363"/>
          </a:xfrm>
          <a:prstGeom prst="rect">
            <a:avLst/>
          </a:prstGeom>
        </p:spPr>
      </p:pic>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7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395413"/>
            <a:ext cx="12192000" cy="4392612"/>
            <a:chOff x="0" y="1395413"/>
            <a:chExt cx="12192000" cy="4392612"/>
          </a:xfrm>
        </p:grpSpPr>
        <p:sp>
          <p:nvSpPr>
            <p:cNvPr id="8" name="Freeform 5"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3308645" y="1395413"/>
              <a:ext cx="8883355" cy="1881187"/>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04668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Freeform 6"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0" y="4075113"/>
              <a:ext cx="5693725" cy="1712912"/>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04668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Freeform 7"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0" y="2052639"/>
              <a:ext cx="10728896" cy="2981325"/>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00999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2" name="e7d195523061f1c0" descr="e7d195523061f1c060910eeaeeff1464599dc3392e14be42F6605DBF3376AA578EAD49A2F34CDE9F8BA873D9FC4305B94F8C98BE913D0BB55B77B4982D855D57316D9666CF50C0C1F882EEA92AB650391898752DC0F28C027E30AABBE39009D367F52CF2EB08CFD5B7F9FB4301E8C18380EF535FE4A4CCCE7A68EA8B854FFF693052B82C6FF16E3D" hidden="1"/>
          <p:cNvSpPr txBox="1"/>
          <p:nvPr/>
        </p:nvSpPr>
        <p:spPr>
          <a:xfrm>
            <a:off x="-355600" y="1803400"/>
            <a:ext cx="259366"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rPr>
              <a:t>e7d195523061f1c060910eeaeeff1464599dc3392e14be42F6605DBF3376AA578EAD49A2F34CDE9F8BA873D9FC4305B94F8C98BE913D0BB55B77B4982D855D57316D9666CF50C0C1F882EEA92AB650391898752DC0F28C027E30AABBE39009D367F52CF2EB08CFD5B7F9FB4301E8C18380EF535FE4A4CCCE7A68EA8B854FFF693052B82C6FF16E3D</a:t>
            </a:r>
            <a:endParaRPr kumimoji="0" lang="zh-CN" altLang="en-US" sz="1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3" name="文本框 12"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txBox="1"/>
          <p:nvPr/>
        </p:nvSpPr>
        <p:spPr>
          <a:xfrm>
            <a:off x="1128838" y="1908176"/>
            <a:ext cx="1433406" cy="2646878"/>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1</a:t>
            </a:r>
            <a:endParaRPr kumimoji="0" lang="zh-CN" altLang="en-US" sz="166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文本框 14" descr="e7d195523061f1c060910eeaeeff1464599dc3392e14be42F6605DBF3376AA578EAD49A2F34CDE9F8BA873D9FC4305B94F8C98BE913D0BB55B77B4982D855D57316D9666CF50C0C1F882EEA92AB650396E1778977ABF941FB65177D6883232DFBC3F3168BD9BD0485E96A7ADBC6152F51AEFDD4DC1585EA5788F3B2196A7697FB05ACDF1C9823A42"/>
          <p:cNvSpPr txBox="1"/>
          <p:nvPr/>
        </p:nvSpPr>
        <p:spPr>
          <a:xfrm>
            <a:off x="2653665" y="2668270"/>
            <a:ext cx="6158865" cy="2122805"/>
          </a:xfrm>
          <a:prstGeom prst="rect">
            <a:avLst/>
          </a:prstGeom>
          <a:noFill/>
        </p:spPr>
        <p:txBody>
          <a:bodyPr wrap="square" rtlCol="0">
            <a:spAutoFit/>
          </a:bodyPr>
          <a:lstStyle/>
          <a:p>
            <a:pPr lvl="0" algn="ct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问题提出</a:t>
            </a:r>
            <a:endPar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a:p>
            <a:pPr lvl="0" algn="ct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现状</a:t>
            </a: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分析</a:t>
            </a:r>
            <a:endPar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Freeform 8"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11227177" y="1908176"/>
            <a:ext cx="556995" cy="900113"/>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bldLst>
      <p:bldP spid="13" grpId="0"/>
      <p:bldP spid="15" grpId="0"/>
      <p:bldP spid="1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1502" y="346748"/>
            <a:ext cx="467216" cy="467385"/>
            <a:chOff x="3437020" y="3157655"/>
            <a:chExt cx="863676" cy="863988"/>
          </a:xfrm>
        </p:grpSpPr>
        <p:sp>
          <p:nvSpPr>
            <p:cNvPr id="25" name="椭圆 24"/>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26" name="组合 25"/>
            <p:cNvGrpSpPr/>
            <p:nvPr/>
          </p:nvGrpSpPr>
          <p:grpSpPr>
            <a:xfrm>
              <a:off x="3603967" y="3301679"/>
              <a:ext cx="519264" cy="531741"/>
              <a:chOff x="9901117" y="2870043"/>
              <a:chExt cx="1094967" cy="1121277"/>
            </a:xfrm>
          </p:grpSpPr>
          <p:sp>
            <p:nvSpPr>
              <p:cNvPr id="27"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8"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9"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30"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31"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sp>
        <p:nvSpPr>
          <p:cNvPr id="36" name="矩形 30"/>
          <p:cNvSpPr>
            <a:spLocks noChangeArrowheads="1"/>
          </p:cNvSpPr>
          <p:nvPr/>
        </p:nvSpPr>
        <p:spPr bwMode="auto">
          <a:xfrm>
            <a:off x="934720" y="324485"/>
            <a:ext cx="40652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问题</a:t>
            </a:r>
            <a:r>
              <a:rPr lang="zh-CN" altLang="en-US" dirty="0">
                <a:solidFill>
                  <a:srgbClr val="325B7F"/>
                </a:solidFill>
                <a:latin typeface="+mn-lt"/>
                <a:ea typeface="+mn-ea"/>
                <a:cs typeface="+mn-ea"/>
                <a:sym typeface="+mn-lt"/>
              </a:rPr>
              <a:t>提出</a:t>
            </a:r>
            <a:endParaRPr lang="zh-CN" altLang="en-US" dirty="0">
              <a:solidFill>
                <a:srgbClr val="325B7F"/>
              </a:solidFill>
              <a:latin typeface="+mn-lt"/>
              <a:ea typeface="+mn-ea"/>
              <a:cs typeface="+mn-ea"/>
              <a:sym typeface="+mn-lt"/>
            </a:endParaRPr>
          </a:p>
        </p:txBody>
      </p:sp>
      <p:pic>
        <p:nvPicPr>
          <p:cNvPr id="37" name="图片 36" descr="截屏2022-08-09 下午2.16.40"/>
          <p:cNvPicPr>
            <a:picLocks noChangeAspect="1"/>
          </p:cNvPicPr>
          <p:nvPr/>
        </p:nvPicPr>
        <p:blipFill>
          <a:blip r:embed="rId1"/>
          <a:stretch>
            <a:fillRect/>
          </a:stretch>
        </p:blipFill>
        <p:spPr>
          <a:xfrm>
            <a:off x="0" y="1255395"/>
            <a:ext cx="12192000" cy="4773930"/>
          </a:xfrm>
          <a:prstGeom prst="rect">
            <a:avLst/>
          </a:prstGeom>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9130" y="321310"/>
            <a:ext cx="872490" cy="706755"/>
          </a:xfrm>
          <a:prstGeom prst="rect">
            <a:avLst/>
          </a:prstGeom>
          <a:noFill/>
        </p:spPr>
        <p:txBody>
          <a:bodyPr wrap="square" rtlCol="0">
            <a:spAutoFit/>
          </a:bodyPr>
          <a:lstStyle/>
          <a:p>
            <a:r>
              <a:rPr lang="en-US" altLang="zh-CN" sz="4000" dirty="0">
                <a:solidFill>
                  <a:schemeClr val="bg1"/>
                </a:solidFill>
                <a:latin typeface="方正正中黑简体" pitchFamily="2" charset="-122"/>
                <a:ea typeface="方正正中黑简体" pitchFamily="2" charset="-122"/>
              </a:rPr>
              <a:t>01</a:t>
            </a:r>
            <a:endParaRPr lang="zh-CN" altLang="en-US" sz="4000" dirty="0">
              <a:solidFill>
                <a:schemeClr val="bg1"/>
              </a:solidFill>
              <a:latin typeface="方正正中黑简体" pitchFamily="2" charset="-122"/>
              <a:ea typeface="方正正中黑简体" pitchFamily="2" charset="-122"/>
            </a:endParaRPr>
          </a:p>
        </p:txBody>
      </p:sp>
      <p:grpSp>
        <p:nvGrpSpPr>
          <p:cNvPr id="71" name="组合 70"/>
          <p:cNvGrpSpPr/>
          <p:nvPr/>
        </p:nvGrpSpPr>
        <p:grpSpPr>
          <a:xfrm>
            <a:off x="-798195" y="1149985"/>
            <a:ext cx="7331774" cy="725423"/>
            <a:chOff x="2345670" y="1619051"/>
            <a:chExt cx="5881812" cy="685800"/>
          </a:xfrm>
        </p:grpSpPr>
        <p:grpSp>
          <p:nvGrpSpPr>
            <p:cNvPr id="33" name="组合 32"/>
            <p:cNvGrpSpPr/>
            <p:nvPr/>
          </p:nvGrpSpPr>
          <p:grpSpPr>
            <a:xfrm rot="0">
              <a:off x="7704718" y="1619051"/>
              <a:ext cx="522764" cy="685800"/>
              <a:chOff x="3346649" y="1653041"/>
              <a:chExt cx="522764" cy="685800"/>
            </a:xfrm>
          </p:grpSpPr>
          <p:sp>
            <p:nvSpPr>
              <p:cNvPr id="34" name="平行四边形 33"/>
              <p:cNvSpPr/>
              <p:nvPr/>
            </p:nvSpPr>
            <p:spPr>
              <a:xfrm>
                <a:off x="3346649" y="1653041"/>
                <a:ext cx="317500" cy="685800"/>
              </a:xfrm>
              <a:prstGeom prst="parallelogram">
                <a:avLst>
                  <a:gd name="adj" fmla="val 50500"/>
                </a:avLst>
              </a:prstGeom>
              <a:gradFill>
                <a:gsLst>
                  <a:gs pos="0">
                    <a:srgbClr val="FFFFFF">
                      <a:alpha val="50000"/>
                    </a:srgbClr>
                  </a:gs>
                  <a:gs pos="76000">
                    <a:srgbClr val="FCFEF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平行四边形 34"/>
              <p:cNvSpPr/>
              <p:nvPr/>
            </p:nvSpPr>
            <p:spPr>
              <a:xfrm>
                <a:off x="3626684" y="1653041"/>
                <a:ext cx="242729" cy="453390"/>
              </a:xfrm>
              <a:prstGeom prst="parallelogram">
                <a:avLst>
                  <a:gd name="adj" fmla="val 41257"/>
                </a:avLst>
              </a:prstGeom>
              <a:gradFill>
                <a:gsLst>
                  <a:gs pos="0">
                    <a:srgbClr val="FFFFFF">
                      <a:alpha val="50000"/>
                    </a:srgbClr>
                  </a:gs>
                  <a:gs pos="64000">
                    <a:srgbClr val="FCFEF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2" name="组合 41"/>
            <p:cNvGrpSpPr/>
            <p:nvPr/>
          </p:nvGrpSpPr>
          <p:grpSpPr>
            <a:xfrm rot="0">
              <a:off x="2345670" y="1619051"/>
              <a:ext cx="522764" cy="685800"/>
              <a:chOff x="3799878" y="1653041"/>
              <a:chExt cx="522764" cy="685800"/>
            </a:xfrm>
          </p:grpSpPr>
          <p:sp>
            <p:nvSpPr>
              <p:cNvPr id="43" name="平行四边形 42"/>
              <p:cNvSpPr/>
              <p:nvPr/>
            </p:nvSpPr>
            <p:spPr>
              <a:xfrm>
                <a:off x="3799878" y="1653041"/>
                <a:ext cx="317500" cy="685800"/>
              </a:xfrm>
              <a:prstGeom prst="parallelogram">
                <a:avLst>
                  <a:gd name="adj" fmla="val 50500"/>
                </a:avLst>
              </a:prstGeom>
              <a:gradFill>
                <a:gsLst>
                  <a:gs pos="0">
                    <a:srgbClr val="FFFFFF">
                      <a:alpha val="50000"/>
                    </a:srgbClr>
                  </a:gs>
                  <a:gs pos="76000">
                    <a:srgbClr val="FCFEF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平行四边形 43"/>
              <p:cNvSpPr/>
              <p:nvPr/>
            </p:nvSpPr>
            <p:spPr>
              <a:xfrm>
                <a:off x="4079913" y="1653041"/>
                <a:ext cx="242729" cy="453390"/>
              </a:xfrm>
              <a:prstGeom prst="parallelogram">
                <a:avLst>
                  <a:gd name="adj" fmla="val 41257"/>
                </a:avLst>
              </a:prstGeom>
              <a:gradFill>
                <a:gsLst>
                  <a:gs pos="0">
                    <a:srgbClr val="FFFFFF">
                      <a:alpha val="50000"/>
                    </a:srgbClr>
                  </a:gs>
                  <a:gs pos="64000">
                    <a:srgbClr val="FCFEF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8" name="组合 7"/>
          <p:cNvGrpSpPr/>
          <p:nvPr/>
        </p:nvGrpSpPr>
        <p:grpSpPr>
          <a:xfrm>
            <a:off x="451502" y="346748"/>
            <a:ext cx="467216" cy="467385"/>
            <a:chOff x="3437020" y="3157655"/>
            <a:chExt cx="863676" cy="863988"/>
          </a:xfrm>
        </p:grpSpPr>
        <p:sp>
          <p:nvSpPr>
            <p:cNvPr id="18" name="椭圆 17"/>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19" name="组合 18"/>
            <p:cNvGrpSpPr/>
            <p:nvPr/>
          </p:nvGrpSpPr>
          <p:grpSpPr>
            <a:xfrm>
              <a:off x="3603967" y="3301679"/>
              <a:ext cx="519264" cy="531741"/>
              <a:chOff x="9901117" y="2870043"/>
              <a:chExt cx="1094967" cy="1121277"/>
            </a:xfrm>
          </p:grpSpPr>
          <p:sp>
            <p:nvSpPr>
              <p:cNvPr id="20"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1"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2"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3"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4"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sp>
        <p:nvSpPr>
          <p:cNvPr id="9" name="矩形 30"/>
          <p:cNvSpPr>
            <a:spLocks noChangeArrowheads="1"/>
          </p:cNvSpPr>
          <p:nvPr/>
        </p:nvSpPr>
        <p:spPr bwMode="auto">
          <a:xfrm>
            <a:off x="934720" y="324485"/>
            <a:ext cx="40652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现状</a:t>
            </a:r>
            <a:r>
              <a:rPr lang="zh-CN" altLang="en-US" dirty="0">
                <a:solidFill>
                  <a:srgbClr val="325B7F"/>
                </a:solidFill>
                <a:latin typeface="+mn-lt"/>
                <a:ea typeface="+mn-ea"/>
                <a:cs typeface="+mn-ea"/>
                <a:sym typeface="+mn-lt"/>
              </a:rPr>
              <a:t>分析</a:t>
            </a:r>
            <a:endParaRPr lang="zh-CN" altLang="en-US" dirty="0">
              <a:solidFill>
                <a:srgbClr val="325B7F"/>
              </a:solidFill>
              <a:latin typeface="+mn-lt"/>
              <a:ea typeface="+mn-ea"/>
              <a:cs typeface="+mn-ea"/>
              <a:sym typeface="+mn-lt"/>
            </a:endParaRPr>
          </a:p>
        </p:txBody>
      </p:sp>
      <p:grpSp>
        <p:nvGrpSpPr>
          <p:cNvPr id="52" name="组合 51"/>
          <p:cNvGrpSpPr/>
          <p:nvPr/>
        </p:nvGrpSpPr>
        <p:grpSpPr>
          <a:xfrm>
            <a:off x="3918585" y="3337921"/>
            <a:ext cx="8290560" cy="3377204"/>
            <a:chOff x="1462" y="5200"/>
            <a:chExt cx="11031" cy="4390"/>
          </a:xfrm>
        </p:grpSpPr>
        <p:sp>
          <p:nvSpPr>
            <p:cNvPr id="40" name="任意多边形: 形状 41"/>
            <p:cNvSpPr/>
            <p:nvPr/>
          </p:nvSpPr>
          <p:spPr>
            <a:xfrm>
              <a:off x="1930" y="8703"/>
              <a:ext cx="4514" cy="861"/>
            </a:xfrm>
            <a:custGeom>
              <a:avLst/>
              <a:gdLst>
                <a:gd name="connsiteX0" fmla="*/ 0 w 2866231"/>
                <a:gd name="connsiteY0" fmla="*/ 0 h 633703"/>
                <a:gd name="connsiteX1" fmla="*/ 2866231 w 2866231"/>
                <a:gd name="connsiteY1" fmla="*/ 0 h 633703"/>
                <a:gd name="connsiteX2" fmla="*/ 2866231 w 2866231"/>
                <a:gd name="connsiteY2" fmla="*/ 513277 h 633703"/>
                <a:gd name="connsiteX3" fmla="*/ 2745805 w 2866231"/>
                <a:gd name="connsiteY3" fmla="*/ 633703 h 633703"/>
                <a:gd name="connsiteX4" fmla="*/ 120426 w 2866231"/>
                <a:gd name="connsiteY4" fmla="*/ 633703 h 633703"/>
                <a:gd name="connsiteX5" fmla="*/ 0 w 2866231"/>
                <a:gd name="connsiteY5" fmla="*/ 513277 h 633703"/>
                <a:gd name="connsiteX6" fmla="*/ 0 w 2866231"/>
                <a:gd name="connsiteY6" fmla="*/ 0 h 63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6231" h="633703">
                  <a:moveTo>
                    <a:pt x="0" y="0"/>
                  </a:moveTo>
                  <a:lnTo>
                    <a:pt x="2866231" y="0"/>
                  </a:lnTo>
                  <a:lnTo>
                    <a:pt x="2866231" y="513277"/>
                  </a:lnTo>
                  <a:cubicBezTo>
                    <a:pt x="2866231" y="579786"/>
                    <a:pt x="2812314" y="633703"/>
                    <a:pt x="2745805" y="633703"/>
                  </a:cubicBezTo>
                  <a:lnTo>
                    <a:pt x="120426" y="633703"/>
                  </a:lnTo>
                  <a:cubicBezTo>
                    <a:pt x="53917" y="633703"/>
                    <a:pt x="0" y="579786"/>
                    <a:pt x="0" y="513277"/>
                  </a:cubicBezTo>
                  <a:lnTo>
                    <a:pt x="0" y="0"/>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prstClr val="white"/>
                </a:solidFill>
                <a:latin typeface="Segoe UI"/>
                <a:ea typeface="阿里巴巴普惠体 R"/>
              </a:endParaRPr>
            </a:p>
          </p:txBody>
        </p:sp>
        <p:sp>
          <p:nvSpPr>
            <p:cNvPr id="45" name="任意多边形: 形状 41"/>
            <p:cNvSpPr/>
            <p:nvPr/>
          </p:nvSpPr>
          <p:spPr>
            <a:xfrm>
              <a:off x="7317" y="5217"/>
              <a:ext cx="4514" cy="861"/>
            </a:xfrm>
            <a:custGeom>
              <a:avLst/>
              <a:gdLst>
                <a:gd name="connsiteX0" fmla="*/ 0 w 2866231"/>
                <a:gd name="connsiteY0" fmla="*/ 0 h 633703"/>
                <a:gd name="connsiteX1" fmla="*/ 2866231 w 2866231"/>
                <a:gd name="connsiteY1" fmla="*/ 0 h 633703"/>
                <a:gd name="connsiteX2" fmla="*/ 2866231 w 2866231"/>
                <a:gd name="connsiteY2" fmla="*/ 513277 h 633703"/>
                <a:gd name="connsiteX3" fmla="*/ 2745805 w 2866231"/>
                <a:gd name="connsiteY3" fmla="*/ 633703 h 633703"/>
                <a:gd name="connsiteX4" fmla="*/ 120426 w 2866231"/>
                <a:gd name="connsiteY4" fmla="*/ 633703 h 633703"/>
                <a:gd name="connsiteX5" fmla="*/ 0 w 2866231"/>
                <a:gd name="connsiteY5" fmla="*/ 513277 h 633703"/>
                <a:gd name="connsiteX6" fmla="*/ 0 w 2866231"/>
                <a:gd name="connsiteY6" fmla="*/ 0 h 63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6231" h="633703">
                  <a:moveTo>
                    <a:pt x="0" y="0"/>
                  </a:moveTo>
                  <a:lnTo>
                    <a:pt x="2866231" y="0"/>
                  </a:lnTo>
                  <a:lnTo>
                    <a:pt x="2866231" y="513277"/>
                  </a:lnTo>
                  <a:cubicBezTo>
                    <a:pt x="2866231" y="579786"/>
                    <a:pt x="2812314" y="633703"/>
                    <a:pt x="2745805" y="633703"/>
                  </a:cubicBezTo>
                  <a:lnTo>
                    <a:pt x="120426" y="633703"/>
                  </a:lnTo>
                  <a:cubicBezTo>
                    <a:pt x="53917" y="633703"/>
                    <a:pt x="0" y="579786"/>
                    <a:pt x="0" y="513277"/>
                  </a:cubicBezTo>
                  <a:lnTo>
                    <a:pt x="0" y="0"/>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Segoe UI"/>
                <a:ea typeface="阿里巴巴普惠体 R"/>
              </a:endParaRPr>
            </a:p>
          </p:txBody>
        </p:sp>
        <p:sp>
          <p:nvSpPr>
            <p:cNvPr id="49" name="任意多边形: 形状 41"/>
            <p:cNvSpPr/>
            <p:nvPr/>
          </p:nvSpPr>
          <p:spPr>
            <a:xfrm>
              <a:off x="7317" y="8729"/>
              <a:ext cx="4514" cy="861"/>
            </a:xfrm>
            <a:custGeom>
              <a:avLst/>
              <a:gdLst>
                <a:gd name="connsiteX0" fmla="*/ 0 w 2866231"/>
                <a:gd name="connsiteY0" fmla="*/ 0 h 633703"/>
                <a:gd name="connsiteX1" fmla="*/ 2866231 w 2866231"/>
                <a:gd name="connsiteY1" fmla="*/ 0 h 633703"/>
                <a:gd name="connsiteX2" fmla="*/ 2866231 w 2866231"/>
                <a:gd name="connsiteY2" fmla="*/ 513277 h 633703"/>
                <a:gd name="connsiteX3" fmla="*/ 2745805 w 2866231"/>
                <a:gd name="connsiteY3" fmla="*/ 633703 h 633703"/>
                <a:gd name="connsiteX4" fmla="*/ 120426 w 2866231"/>
                <a:gd name="connsiteY4" fmla="*/ 633703 h 633703"/>
                <a:gd name="connsiteX5" fmla="*/ 0 w 2866231"/>
                <a:gd name="connsiteY5" fmla="*/ 513277 h 633703"/>
                <a:gd name="connsiteX6" fmla="*/ 0 w 2866231"/>
                <a:gd name="connsiteY6" fmla="*/ 0 h 63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6231" h="633703">
                  <a:moveTo>
                    <a:pt x="0" y="0"/>
                  </a:moveTo>
                  <a:lnTo>
                    <a:pt x="2866231" y="0"/>
                  </a:lnTo>
                  <a:lnTo>
                    <a:pt x="2866231" y="513277"/>
                  </a:lnTo>
                  <a:cubicBezTo>
                    <a:pt x="2866231" y="579786"/>
                    <a:pt x="2812314" y="633703"/>
                    <a:pt x="2745805" y="633703"/>
                  </a:cubicBezTo>
                  <a:lnTo>
                    <a:pt x="120426" y="633703"/>
                  </a:lnTo>
                  <a:cubicBezTo>
                    <a:pt x="53917" y="633703"/>
                    <a:pt x="0" y="579786"/>
                    <a:pt x="0" y="513277"/>
                  </a:cubicBezTo>
                  <a:lnTo>
                    <a:pt x="0" y="0"/>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Segoe UI"/>
                <a:ea typeface="阿里巴巴普惠体 R"/>
              </a:endParaRPr>
            </a:p>
          </p:txBody>
        </p:sp>
        <p:sp>
          <p:nvSpPr>
            <p:cNvPr id="38" name="任意多边形: 形状 41"/>
            <p:cNvSpPr/>
            <p:nvPr/>
          </p:nvSpPr>
          <p:spPr>
            <a:xfrm>
              <a:off x="1930" y="5200"/>
              <a:ext cx="4514" cy="861"/>
            </a:xfrm>
            <a:custGeom>
              <a:avLst/>
              <a:gdLst>
                <a:gd name="connsiteX0" fmla="*/ 0 w 2866231"/>
                <a:gd name="connsiteY0" fmla="*/ 0 h 633703"/>
                <a:gd name="connsiteX1" fmla="*/ 2866231 w 2866231"/>
                <a:gd name="connsiteY1" fmla="*/ 0 h 633703"/>
                <a:gd name="connsiteX2" fmla="*/ 2866231 w 2866231"/>
                <a:gd name="connsiteY2" fmla="*/ 513277 h 633703"/>
                <a:gd name="connsiteX3" fmla="*/ 2745805 w 2866231"/>
                <a:gd name="connsiteY3" fmla="*/ 633703 h 633703"/>
                <a:gd name="connsiteX4" fmla="*/ 120426 w 2866231"/>
                <a:gd name="connsiteY4" fmla="*/ 633703 h 633703"/>
                <a:gd name="connsiteX5" fmla="*/ 0 w 2866231"/>
                <a:gd name="connsiteY5" fmla="*/ 513277 h 633703"/>
                <a:gd name="connsiteX6" fmla="*/ 0 w 2866231"/>
                <a:gd name="connsiteY6" fmla="*/ 0 h 63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6231" h="633703">
                  <a:moveTo>
                    <a:pt x="0" y="0"/>
                  </a:moveTo>
                  <a:lnTo>
                    <a:pt x="2866231" y="0"/>
                  </a:lnTo>
                  <a:lnTo>
                    <a:pt x="2866231" y="513277"/>
                  </a:lnTo>
                  <a:cubicBezTo>
                    <a:pt x="2866231" y="579786"/>
                    <a:pt x="2812314" y="633703"/>
                    <a:pt x="2745805" y="633703"/>
                  </a:cubicBezTo>
                  <a:lnTo>
                    <a:pt x="120426" y="633703"/>
                  </a:lnTo>
                  <a:cubicBezTo>
                    <a:pt x="53917" y="633703"/>
                    <a:pt x="0" y="579786"/>
                    <a:pt x="0" y="513277"/>
                  </a:cubicBezTo>
                  <a:lnTo>
                    <a:pt x="0" y="0"/>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prstClr val="white"/>
                </a:solidFill>
                <a:latin typeface="Segoe UI"/>
                <a:ea typeface="阿里巴巴普惠体 R"/>
              </a:endParaRPr>
            </a:p>
          </p:txBody>
        </p:sp>
        <p:sp>
          <p:nvSpPr>
            <p:cNvPr id="72" name="文本框 71"/>
            <p:cNvSpPr txBox="1"/>
            <p:nvPr/>
          </p:nvSpPr>
          <p:spPr>
            <a:xfrm>
              <a:off x="1462" y="5401"/>
              <a:ext cx="5451" cy="400"/>
            </a:xfrm>
            <a:prstGeom prst="rect">
              <a:avLst/>
            </a:prstGeom>
            <a:noFill/>
          </p:spPr>
          <p:txBody>
            <a:bodyPr wrap="square" lIns="0" tIns="0" rIns="0" bIns="0" rtlCol="0">
              <a:spAutoFit/>
            </a:bodyPr>
            <a:lstStyle/>
            <a:p>
              <a:pPr algn="ctr"/>
              <a:r>
                <a:rPr lang="zh-CN" altLang="en-US" sz="2000" spc="100">
                  <a:solidFill>
                    <a:schemeClr val="tx1"/>
                  </a:solidFill>
                </a:rPr>
                <a:t>顶层规划，健全机制制度</a:t>
              </a:r>
              <a:endParaRPr lang="zh-CN" altLang="en-US" sz="2000" spc="100">
                <a:solidFill>
                  <a:schemeClr val="tx1"/>
                </a:solidFill>
              </a:endParaRPr>
            </a:p>
          </p:txBody>
        </p:sp>
        <p:sp>
          <p:nvSpPr>
            <p:cNvPr id="74" name="文本框 73"/>
            <p:cNvSpPr txBox="1"/>
            <p:nvPr/>
          </p:nvSpPr>
          <p:spPr>
            <a:xfrm>
              <a:off x="6913" y="5449"/>
              <a:ext cx="5451" cy="400"/>
            </a:xfrm>
            <a:prstGeom prst="rect">
              <a:avLst/>
            </a:prstGeom>
            <a:noFill/>
          </p:spPr>
          <p:txBody>
            <a:bodyPr wrap="square" lIns="0" tIns="0" rIns="0" bIns="0" rtlCol="0">
              <a:spAutoFit/>
            </a:bodyPr>
            <a:lstStyle>
              <a:defPPr>
                <a:defRPr lang="zh-CN"/>
              </a:defPPr>
              <a:lvl1pPr algn="ctr">
                <a:defRPr sz="1600" spc="100"/>
              </a:lvl1pPr>
            </a:lstStyle>
            <a:p>
              <a:r>
                <a:rPr lang="zh-CN" altLang="en-US" sz="2000">
                  <a:solidFill>
                    <a:schemeClr val="tx1"/>
                  </a:solidFill>
                </a:rPr>
                <a:t>资源开发，保障场地设施投入</a:t>
              </a:r>
              <a:endParaRPr lang="zh-CN" altLang="en-US" sz="2000">
                <a:solidFill>
                  <a:schemeClr val="tx1"/>
                </a:solidFill>
              </a:endParaRPr>
            </a:p>
          </p:txBody>
        </p:sp>
        <p:sp>
          <p:nvSpPr>
            <p:cNvPr id="77" name="文本框 76"/>
            <p:cNvSpPr txBox="1"/>
            <p:nvPr/>
          </p:nvSpPr>
          <p:spPr>
            <a:xfrm>
              <a:off x="1518" y="8929"/>
              <a:ext cx="5451" cy="400"/>
            </a:xfrm>
            <a:prstGeom prst="rect">
              <a:avLst/>
            </a:prstGeom>
            <a:noFill/>
          </p:spPr>
          <p:txBody>
            <a:bodyPr wrap="square" lIns="0" tIns="0" rIns="0" bIns="0" rtlCol="0">
              <a:spAutoFit/>
            </a:bodyPr>
            <a:lstStyle>
              <a:defPPr>
                <a:defRPr lang="zh-CN"/>
              </a:defPPr>
              <a:lvl1pPr algn="ctr">
                <a:defRPr sz="1600" spc="100"/>
              </a:lvl1pPr>
            </a:lstStyle>
            <a:p>
              <a:r>
                <a:rPr lang="zh-CN" altLang="en-US" sz="2000">
                  <a:solidFill>
                    <a:schemeClr val="tx1"/>
                  </a:solidFill>
                </a:rPr>
                <a:t>师资建设，提升体育教学能力</a:t>
              </a:r>
              <a:endParaRPr lang="zh-CN" altLang="en-US" sz="2000">
                <a:solidFill>
                  <a:schemeClr val="tx1"/>
                </a:solidFill>
              </a:endParaRPr>
            </a:p>
          </p:txBody>
        </p:sp>
        <p:sp>
          <p:nvSpPr>
            <p:cNvPr id="78" name="文本框 77"/>
            <p:cNvSpPr txBox="1"/>
            <p:nvPr/>
          </p:nvSpPr>
          <p:spPr>
            <a:xfrm>
              <a:off x="7042" y="8929"/>
              <a:ext cx="5451" cy="400"/>
            </a:xfrm>
            <a:prstGeom prst="rect">
              <a:avLst/>
            </a:prstGeom>
            <a:noFill/>
          </p:spPr>
          <p:txBody>
            <a:bodyPr wrap="square" lIns="0" tIns="0" rIns="0" bIns="0" rtlCol="0">
              <a:spAutoFit/>
            </a:bodyPr>
            <a:lstStyle>
              <a:defPPr>
                <a:defRPr lang="zh-CN"/>
              </a:defPPr>
              <a:lvl1pPr algn="ctr">
                <a:defRPr sz="1600" spc="100"/>
              </a:lvl1pPr>
            </a:lstStyle>
            <a:p>
              <a:r>
                <a:rPr lang="en-US" altLang="zh-CN" sz="2000">
                  <a:solidFill>
                    <a:schemeClr val="tx1"/>
                  </a:solidFill>
                  <a:sym typeface="+mn-ea"/>
                </a:rPr>
                <a:t>经费保障、室场充足</a:t>
              </a:r>
              <a:endParaRPr lang="en-US" altLang="zh-CN" sz="2000">
                <a:solidFill>
                  <a:schemeClr val="tx1"/>
                </a:solidFill>
                <a:sym typeface="+mn-ea"/>
              </a:endParaRPr>
            </a:p>
          </p:txBody>
        </p:sp>
      </p:grpSp>
      <p:sp>
        <p:nvSpPr>
          <p:cNvPr id="75" name="任意多边形: 形状 41"/>
          <p:cNvSpPr/>
          <p:nvPr/>
        </p:nvSpPr>
        <p:spPr>
          <a:xfrm>
            <a:off x="525724" y="6053037"/>
            <a:ext cx="3392583" cy="662275"/>
          </a:xfrm>
          <a:custGeom>
            <a:avLst/>
            <a:gdLst>
              <a:gd name="connsiteX0" fmla="*/ 0 w 2866231"/>
              <a:gd name="connsiteY0" fmla="*/ 0 h 633703"/>
              <a:gd name="connsiteX1" fmla="*/ 2866231 w 2866231"/>
              <a:gd name="connsiteY1" fmla="*/ 0 h 633703"/>
              <a:gd name="connsiteX2" fmla="*/ 2866231 w 2866231"/>
              <a:gd name="connsiteY2" fmla="*/ 513277 h 633703"/>
              <a:gd name="connsiteX3" fmla="*/ 2745805 w 2866231"/>
              <a:gd name="connsiteY3" fmla="*/ 633703 h 633703"/>
              <a:gd name="connsiteX4" fmla="*/ 120426 w 2866231"/>
              <a:gd name="connsiteY4" fmla="*/ 633703 h 633703"/>
              <a:gd name="connsiteX5" fmla="*/ 0 w 2866231"/>
              <a:gd name="connsiteY5" fmla="*/ 513277 h 633703"/>
              <a:gd name="connsiteX6" fmla="*/ 0 w 2866231"/>
              <a:gd name="connsiteY6" fmla="*/ 0 h 63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6231" h="633703">
                <a:moveTo>
                  <a:pt x="0" y="0"/>
                </a:moveTo>
                <a:lnTo>
                  <a:pt x="2866231" y="0"/>
                </a:lnTo>
                <a:lnTo>
                  <a:pt x="2866231" y="513277"/>
                </a:lnTo>
                <a:cubicBezTo>
                  <a:pt x="2866231" y="579786"/>
                  <a:pt x="2812314" y="633703"/>
                  <a:pt x="2745805" y="633703"/>
                </a:cubicBezTo>
                <a:lnTo>
                  <a:pt x="120426" y="633703"/>
                </a:lnTo>
                <a:cubicBezTo>
                  <a:pt x="53917" y="633703"/>
                  <a:pt x="0" y="579786"/>
                  <a:pt x="0" y="513277"/>
                </a:cubicBezTo>
                <a:lnTo>
                  <a:pt x="0" y="0"/>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prstClr val="white"/>
              </a:solidFill>
              <a:latin typeface="Segoe UI"/>
              <a:ea typeface="阿里巴巴普惠体 R"/>
            </a:endParaRPr>
          </a:p>
        </p:txBody>
      </p:sp>
      <p:sp>
        <p:nvSpPr>
          <p:cNvPr id="76" name="任意多边形: 形状 41"/>
          <p:cNvSpPr/>
          <p:nvPr/>
        </p:nvSpPr>
        <p:spPr>
          <a:xfrm>
            <a:off x="525724" y="3358555"/>
            <a:ext cx="3392583" cy="662275"/>
          </a:xfrm>
          <a:custGeom>
            <a:avLst/>
            <a:gdLst>
              <a:gd name="connsiteX0" fmla="*/ 0 w 2866231"/>
              <a:gd name="connsiteY0" fmla="*/ 0 h 633703"/>
              <a:gd name="connsiteX1" fmla="*/ 2866231 w 2866231"/>
              <a:gd name="connsiteY1" fmla="*/ 0 h 633703"/>
              <a:gd name="connsiteX2" fmla="*/ 2866231 w 2866231"/>
              <a:gd name="connsiteY2" fmla="*/ 513277 h 633703"/>
              <a:gd name="connsiteX3" fmla="*/ 2745805 w 2866231"/>
              <a:gd name="connsiteY3" fmla="*/ 633703 h 633703"/>
              <a:gd name="connsiteX4" fmla="*/ 120426 w 2866231"/>
              <a:gd name="connsiteY4" fmla="*/ 633703 h 633703"/>
              <a:gd name="connsiteX5" fmla="*/ 0 w 2866231"/>
              <a:gd name="connsiteY5" fmla="*/ 513277 h 633703"/>
              <a:gd name="connsiteX6" fmla="*/ 0 w 2866231"/>
              <a:gd name="connsiteY6" fmla="*/ 0 h 63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6231" h="633703">
                <a:moveTo>
                  <a:pt x="0" y="0"/>
                </a:moveTo>
                <a:lnTo>
                  <a:pt x="2866231" y="0"/>
                </a:lnTo>
                <a:lnTo>
                  <a:pt x="2866231" y="513277"/>
                </a:lnTo>
                <a:cubicBezTo>
                  <a:pt x="2866231" y="579786"/>
                  <a:pt x="2812314" y="633703"/>
                  <a:pt x="2745805" y="633703"/>
                </a:cubicBezTo>
                <a:lnTo>
                  <a:pt x="120426" y="633703"/>
                </a:lnTo>
                <a:cubicBezTo>
                  <a:pt x="53917" y="633703"/>
                  <a:pt x="0" y="579786"/>
                  <a:pt x="0" y="513277"/>
                </a:cubicBezTo>
                <a:lnTo>
                  <a:pt x="0" y="0"/>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prstClr val="white"/>
              </a:solidFill>
              <a:latin typeface="Segoe UI"/>
              <a:ea typeface="阿里巴巴普惠体 R"/>
            </a:endParaRPr>
          </a:p>
        </p:txBody>
      </p:sp>
      <p:sp>
        <p:nvSpPr>
          <p:cNvPr id="81" name="文本框 80"/>
          <p:cNvSpPr txBox="1"/>
          <p:nvPr/>
        </p:nvSpPr>
        <p:spPr>
          <a:xfrm>
            <a:off x="241935" y="3394418"/>
            <a:ext cx="4096804" cy="615315"/>
          </a:xfrm>
          <a:prstGeom prst="rect">
            <a:avLst/>
          </a:prstGeom>
          <a:noFill/>
        </p:spPr>
        <p:txBody>
          <a:bodyPr wrap="square" lIns="0" tIns="0" rIns="0" bIns="0" rtlCol="0">
            <a:spAutoFit/>
          </a:bodyPr>
          <a:lstStyle/>
          <a:p>
            <a:pPr algn="ctr"/>
            <a:r>
              <a:rPr lang="zh-CN" altLang="en-US" sz="2000" spc="100">
                <a:solidFill>
                  <a:schemeClr val="tx1"/>
                </a:solidFill>
              </a:rPr>
              <a:t>江苏省体育特色</a:t>
            </a:r>
            <a:endParaRPr lang="zh-CN" altLang="en-US" sz="2000" spc="100">
              <a:solidFill>
                <a:schemeClr val="tx1"/>
              </a:solidFill>
            </a:endParaRPr>
          </a:p>
          <a:p>
            <a:pPr algn="ctr"/>
            <a:r>
              <a:rPr lang="zh-CN" altLang="en-US" sz="2000" spc="100">
                <a:solidFill>
                  <a:schemeClr val="tx1"/>
                </a:solidFill>
              </a:rPr>
              <a:t>“快乐体操”幼儿园</a:t>
            </a:r>
            <a:endParaRPr lang="zh-CN" altLang="en-US" sz="2000" spc="100">
              <a:solidFill>
                <a:schemeClr val="tx1"/>
              </a:solidFill>
            </a:endParaRPr>
          </a:p>
        </p:txBody>
      </p:sp>
      <p:sp>
        <p:nvSpPr>
          <p:cNvPr id="82" name="文本框 81"/>
          <p:cNvSpPr txBox="1"/>
          <p:nvPr/>
        </p:nvSpPr>
        <p:spPr>
          <a:xfrm>
            <a:off x="233223" y="6226874"/>
            <a:ext cx="4096804" cy="307340"/>
          </a:xfrm>
          <a:prstGeom prst="rect">
            <a:avLst/>
          </a:prstGeom>
          <a:noFill/>
        </p:spPr>
        <p:txBody>
          <a:bodyPr wrap="square" lIns="0" tIns="0" rIns="0" bIns="0" rtlCol="0">
            <a:spAutoFit/>
          </a:bodyPr>
          <a:lstStyle>
            <a:defPPr>
              <a:defRPr lang="zh-CN"/>
            </a:defPPr>
            <a:lvl1pPr algn="ctr">
              <a:defRPr sz="1600" spc="100"/>
            </a:lvl1pPr>
          </a:lstStyle>
          <a:p>
            <a:r>
              <a:rPr lang="zh-CN" altLang="en-US" sz="2000">
                <a:solidFill>
                  <a:schemeClr val="tx1"/>
                </a:solidFill>
              </a:rPr>
              <a:t>积极参赛，成果初显</a:t>
            </a:r>
            <a:endParaRPr lang="zh-CN" altLang="en-US" sz="2000">
              <a:solidFill>
                <a:schemeClr val="tx1"/>
              </a:solidFill>
            </a:endParaRPr>
          </a:p>
        </p:txBody>
      </p:sp>
      <p:pic>
        <p:nvPicPr>
          <p:cNvPr id="85" name="图片 84" descr="图片1"/>
          <p:cNvPicPr>
            <a:picLocks noChangeAspect="1"/>
          </p:cNvPicPr>
          <p:nvPr/>
        </p:nvPicPr>
        <p:blipFill>
          <a:blip r:embed="rId1"/>
          <a:stretch>
            <a:fillRect/>
          </a:stretch>
        </p:blipFill>
        <p:spPr>
          <a:xfrm>
            <a:off x="4274185" y="4314825"/>
            <a:ext cx="3362960" cy="1727835"/>
          </a:xfrm>
          <a:prstGeom prst="rect">
            <a:avLst/>
          </a:prstGeom>
        </p:spPr>
      </p:pic>
      <p:pic>
        <p:nvPicPr>
          <p:cNvPr id="86" name="图片 85"/>
          <p:cNvPicPr>
            <a:picLocks noChangeAspect="1"/>
          </p:cNvPicPr>
          <p:nvPr/>
        </p:nvPicPr>
        <p:blipFill>
          <a:blip r:embed="rId2"/>
          <a:stretch>
            <a:fillRect/>
          </a:stretch>
        </p:blipFill>
        <p:spPr>
          <a:xfrm>
            <a:off x="4239260" y="1537335"/>
            <a:ext cx="3392805" cy="1819910"/>
          </a:xfrm>
          <a:prstGeom prst="rect">
            <a:avLst/>
          </a:prstGeom>
        </p:spPr>
      </p:pic>
      <p:pic>
        <p:nvPicPr>
          <p:cNvPr id="87" name="图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9135" y="4219575"/>
            <a:ext cx="3385820" cy="1820545"/>
          </a:xfrm>
          <a:prstGeom prst="rect">
            <a:avLst/>
          </a:prstGeom>
        </p:spPr>
      </p:pic>
      <p:pic>
        <p:nvPicPr>
          <p:cNvPr id="88" name="图片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9135" y="1537335"/>
            <a:ext cx="3392805" cy="1808480"/>
          </a:xfrm>
          <a:prstGeom prst="rect">
            <a:avLst/>
          </a:prstGeom>
          <a:ln>
            <a:noFill/>
          </a:ln>
          <a:effectLst>
            <a:outerShdw blurRad="292100" dist="139700" dir="2700000" algn="tl" rotWithShape="0">
              <a:srgbClr val="333333">
                <a:alpha val="65000"/>
              </a:srgbClr>
            </a:outerShdw>
          </a:effectLst>
        </p:spPr>
      </p:pic>
      <p:pic>
        <p:nvPicPr>
          <p:cNvPr id="89" name="图片 88" descr="wecom-temp-418985-19f1fd565d089f94e559351f78610261"/>
          <p:cNvPicPr>
            <a:picLocks noChangeAspect="1"/>
          </p:cNvPicPr>
          <p:nvPr/>
        </p:nvPicPr>
        <p:blipFill>
          <a:blip r:embed="rId5"/>
          <a:stretch>
            <a:fillRect/>
          </a:stretch>
        </p:blipFill>
        <p:spPr>
          <a:xfrm>
            <a:off x="507365" y="4365625"/>
            <a:ext cx="3385820" cy="1738630"/>
          </a:xfrm>
          <a:prstGeom prst="rect">
            <a:avLst/>
          </a:prstGeom>
        </p:spPr>
      </p:pic>
      <p:pic>
        <p:nvPicPr>
          <p:cNvPr id="90" name="图片 89" descr="wecom-temp-130136-dec8665ef6764f8c44a39cb571dfa69b"/>
          <p:cNvPicPr>
            <a:picLocks noChangeAspect="1"/>
          </p:cNvPicPr>
          <p:nvPr/>
        </p:nvPicPr>
        <p:blipFill>
          <a:blip r:embed="rId6"/>
          <a:stretch>
            <a:fillRect/>
          </a:stretch>
        </p:blipFill>
        <p:spPr>
          <a:xfrm>
            <a:off x="466725" y="1468755"/>
            <a:ext cx="3629660" cy="1921510"/>
          </a:xfrm>
          <a:prstGeom prst="rect">
            <a:avLst/>
          </a:prstGeom>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59"/>
          <p:cNvSpPr>
            <a:spLocks noChangeArrowheads="1"/>
          </p:cNvSpPr>
          <p:nvPr/>
        </p:nvSpPr>
        <p:spPr bwMode="auto">
          <a:xfrm>
            <a:off x="2496820" y="1733550"/>
            <a:ext cx="806831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719455" algn="just" fontAlgn="auto">
              <a:spcBef>
                <a:spcPts val="0"/>
              </a:spcBef>
              <a:buNone/>
              <a:extLst>
                <a:ext uri="{35155182-B16C-46BC-9424-99874614C6A1}">
                  <wpsdc:indentchars xmlns:wpsdc="http://www.wps.cn/officeDocument/2017/drawingmlCustomData" val="177" checksum="565570588"/>
                </a:ext>
              </a:extLst>
            </a:pPr>
            <a:r>
              <a:rPr lang="en-US" altLang="zh-CN" dirty="0">
                <a:latin typeface="+mn-lt"/>
                <a:ea typeface="+mn-lt"/>
                <a:cs typeface="+mn-lt"/>
              </a:rPr>
              <a:t>课题组期望在具身理论指导下，</a:t>
            </a:r>
            <a:r>
              <a:rPr lang="zh-CN" altLang="en-US" dirty="0">
                <a:latin typeface="+mn-lt"/>
                <a:ea typeface="+mn-lt"/>
                <a:cs typeface="+mn-lt"/>
              </a:rPr>
              <a:t>一是</a:t>
            </a:r>
            <a:r>
              <a:rPr lang="en-US" altLang="zh-CN" dirty="0">
                <a:latin typeface="+mn-lt"/>
                <a:ea typeface="+mn-lt"/>
                <a:cs typeface="+mn-lt"/>
              </a:rPr>
              <a:t>通过增强幼儿运动技能练习，让幼儿在身体与环境的互动中发展；二是从整体观上着眼，关注环境、身体与认知交互作用；三是注重开展户外快乐体操活动，发展幼儿的整体认知；四是提供丰富感知觉刺激，开展身心体验情景式快乐体操活动等方面，把快乐体操项目推进做实做透。</a:t>
            </a:r>
            <a:r>
              <a:rPr lang="en-US" altLang="zh-CN" sz="2400" cap="all" spc="600" dirty="0">
                <a:solidFill>
                  <a:schemeClr val="tx1">
                    <a:lumMod val="85000"/>
                    <a:lumOff val="15000"/>
                  </a:schemeClr>
                </a:solidFill>
                <a:latin typeface="+mn-lt"/>
                <a:ea typeface="+mn-lt"/>
                <a:cs typeface="+mn-lt"/>
              </a:rPr>
              <a:t>  </a:t>
            </a:r>
            <a:endParaRPr lang="en-US" altLang="zh-CN" sz="2400" cap="all" spc="600" dirty="0">
              <a:solidFill>
                <a:schemeClr val="tx1">
                  <a:lumMod val="85000"/>
                  <a:lumOff val="15000"/>
                </a:schemeClr>
              </a:solidFill>
              <a:latin typeface="+mn-lt"/>
              <a:ea typeface="+mn-lt"/>
              <a:cs typeface="+mn-lt"/>
            </a:endParaRPr>
          </a:p>
        </p:txBody>
      </p:sp>
      <p:grpSp>
        <p:nvGrpSpPr>
          <p:cNvPr id="10" name="组合 9"/>
          <p:cNvGrpSpPr/>
          <p:nvPr/>
        </p:nvGrpSpPr>
        <p:grpSpPr>
          <a:xfrm>
            <a:off x="143510" y="1194435"/>
            <a:ext cx="10769600" cy="5662930"/>
            <a:chOff x="226" y="1881"/>
            <a:chExt cx="16960" cy="8918"/>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 y="6957"/>
              <a:ext cx="3732" cy="3843"/>
            </a:xfrm>
            <a:prstGeom prst="rect">
              <a:avLst/>
            </a:prstGeom>
          </p:spPr>
        </p:pic>
        <p:grpSp>
          <p:nvGrpSpPr>
            <p:cNvPr id="15" name="组合 14"/>
            <p:cNvGrpSpPr/>
            <p:nvPr/>
          </p:nvGrpSpPr>
          <p:grpSpPr>
            <a:xfrm>
              <a:off x="3384" y="1881"/>
              <a:ext cx="13802" cy="7039"/>
              <a:chOff x="710214" y="1769165"/>
              <a:chExt cx="5385786" cy="2973737"/>
            </a:xfrm>
          </p:grpSpPr>
          <p:sp>
            <p:nvSpPr>
              <p:cNvPr id="5" name="矩形 4"/>
              <p:cNvSpPr/>
              <p:nvPr/>
            </p:nvSpPr>
            <p:spPr>
              <a:xfrm>
                <a:off x="710214" y="1873187"/>
                <a:ext cx="5385786" cy="2869715"/>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46689"/>
                  </a:solidFill>
                </a:endParaRPr>
              </a:p>
            </p:txBody>
          </p:sp>
          <p:sp>
            <p:nvSpPr>
              <p:cNvPr id="14" name="矩形 13"/>
              <p:cNvSpPr/>
              <p:nvPr/>
            </p:nvSpPr>
            <p:spPr>
              <a:xfrm>
                <a:off x="2468880" y="1769165"/>
                <a:ext cx="1987826" cy="230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46689"/>
                  </a:solidFill>
                </a:endParaRPr>
              </a:p>
            </p:txBody>
          </p:sp>
        </p:grpSp>
      </p:grpSp>
      <p:sp>
        <p:nvSpPr>
          <p:cNvPr id="7" name="矩形 259"/>
          <p:cNvSpPr>
            <a:spLocks noChangeArrowheads="1"/>
          </p:cNvSpPr>
          <p:nvPr/>
        </p:nvSpPr>
        <p:spPr bwMode="auto">
          <a:xfrm>
            <a:off x="5064125" y="995045"/>
            <a:ext cx="3234690"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800" b="1" cap="all" spc="800" dirty="0">
                <a:solidFill>
                  <a:schemeClr val="tx1">
                    <a:lumMod val="75000"/>
                    <a:lumOff val="25000"/>
                  </a:schemeClr>
                </a:solidFill>
                <a:latin typeface="Agency FB" panose="020B0503020202020204" pitchFamily="34" charset="0"/>
                <a:cs typeface="Arial" panose="020B0604020202020204" pitchFamily="34" charset="0"/>
              </a:rPr>
              <a:t>基于</a:t>
            </a:r>
            <a:r>
              <a:rPr lang="zh-CN" altLang="en-US" sz="4800" b="1" cap="all" spc="800" dirty="0">
                <a:solidFill>
                  <a:schemeClr val="tx1">
                    <a:lumMod val="75000"/>
                    <a:lumOff val="25000"/>
                  </a:schemeClr>
                </a:solidFill>
                <a:latin typeface="Agency FB" panose="020B0503020202020204" pitchFamily="34" charset="0"/>
                <a:cs typeface="Arial" panose="020B0604020202020204" pitchFamily="34" charset="0"/>
              </a:rPr>
              <a:t>现状</a:t>
            </a:r>
            <a:endParaRPr lang="zh-CN" altLang="en-US" sz="4800" b="1" cap="all" spc="800" dirty="0">
              <a:solidFill>
                <a:schemeClr val="tx1">
                  <a:lumMod val="75000"/>
                  <a:lumOff val="25000"/>
                </a:schemeClr>
              </a:solidFill>
              <a:latin typeface="Agency FB" panose="020B0503020202020204" pitchFamily="34" charset="0"/>
              <a:cs typeface="Arial" panose="020B0604020202020204" pitchFamily="34" charset="0"/>
            </a:endParaRPr>
          </a:p>
        </p:txBody>
      </p:sp>
      <p:grpSp>
        <p:nvGrpSpPr>
          <p:cNvPr id="8" name="组合 7"/>
          <p:cNvGrpSpPr/>
          <p:nvPr/>
        </p:nvGrpSpPr>
        <p:grpSpPr>
          <a:xfrm>
            <a:off x="451502" y="346748"/>
            <a:ext cx="467216" cy="467385"/>
            <a:chOff x="3437020" y="3157655"/>
            <a:chExt cx="863676" cy="863988"/>
          </a:xfrm>
        </p:grpSpPr>
        <p:sp>
          <p:nvSpPr>
            <p:cNvPr id="18" name="椭圆 17"/>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19" name="组合 18"/>
            <p:cNvGrpSpPr/>
            <p:nvPr/>
          </p:nvGrpSpPr>
          <p:grpSpPr>
            <a:xfrm>
              <a:off x="3603967" y="3301679"/>
              <a:ext cx="519264" cy="531741"/>
              <a:chOff x="9901117" y="2870043"/>
              <a:chExt cx="1094967" cy="1121277"/>
            </a:xfrm>
          </p:grpSpPr>
          <p:sp>
            <p:nvSpPr>
              <p:cNvPr id="20"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1"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2"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3"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4"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sp>
        <p:nvSpPr>
          <p:cNvPr id="9" name="矩形 30"/>
          <p:cNvSpPr>
            <a:spLocks noChangeArrowheads="1"/>
          </p:cNvSpPr>
          <p:nvPr/>
        </p:nvSpPr>
        <p:spPr bwMode="auto">
          <a:xfrm>
            <a:off x="934720" y="324485"/>
            <a:ext cx="40652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现状</a:t>
            </a:r>
            <a:r>
              <a:rPr lang="zh-CN" altLang="en-US" dirty="0">
                <a:solidFill>
                  <a:srgbClr val="325B7F"/>
                </a:solidFill>
                <a:latin typeface="+mn-lt"/>
                <a:ea typeface="+mn-ea"/>
                <a:cs typeface="+mn-ea"/>
                <a:sym typeface="+mn-lt"/>
              </a:rPr>
              <a:t>分析</a:t>
            </a:r>
            <a:endParaRPr lang="zh-CN" altLang="en-US" dirty="0">
              <a:solidFill>
                <a:srgbClr val="325B7F"/>
              </a:solidFill>
              <a:latin typeface="+mn-lt"/>
              <a:ea typeface="+mn-ea"/>
              <a:cs typeface="+mn-ea"/>
              <a:sym typeface="+mn-lt"/>
            </a:endParaRPr>
          </a:p>
        </p:txBody>
      </p:sp>
    </p:spTree>
  </p:cSld>
  <p:clrMapOvr>
    <a:masterClrMapping/>
  </p:clrMapOvr>
  <p:transition spd="slow" advClick="0" advTm="3000"/>
  <p:timing>
    <p:tnLst>
      <p:par>
        <p:cTn id="1" dur="indefinite" restart="never" nodeType="tmRoot"/>
      </p:par>
    </p:tnLst>
    <p:bldLst>
      <p:bldP spid="6" grpId="0"/>
      <p:bldP spid="7" grpId="0"/>
      <p:bldP spid="7" grpId="1"/>
      <p:bldP spid="7" grpId="2"/>
      <p:bldP spid="7" grpId="3"/>
      <p:bldP spid="7" grpId="4"/>
      <p:bldP spid="7" grpId="5"/>
      <p:bldP spid="7" grpId="6"/>
      <p:bldP spid="7" grpId="7"/>
      <p:bldP spid="7" grpId="8"/>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395413"/>
            <a:ext cx="12192000" cy="4392612"/>
            <a:chOff x="0" y="1395413"/>
            <a:chExt cx="12192000" cy="4392612"/>
          </a:xfrm>
        </p:grpSpPr>
        <p:sp>
          <p:nvSpPr>
            <p:cNvPr id="8" name="Freeform 5"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3308645" y="1395413"/>
              <a:ext cx="8883355" cy="1881187"/>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04668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Freeform 6"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0" y="4075113"/>
              <a:ext cx="5693725" cy="1712912"/>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04668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Freeform 7"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0" y="2052639"/>
              <a:ext cx="10728896" cy="2981325"/>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009999"/>
            </a:solidFill>
            <a:ln>
              <a:noFill/>
            </a:ln>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sp>
        <p:nvSpPr>
          <p:cNvPr id="2" name="e7d195523061f1c0" descr="e7d195523061f1c060910eeaeeff1464599dc3392e14be42F6605DBF3376AA578EAD49A2F34CDE9F8BA873D9FC4305B94F8C98BE913D0BB55B77B4982D855D57316D9666CF50C0C1F882EEA92AB650391898752DC0F28C027E30AABBE39009D367F52CF2EB08CFD5B7F9FB4301E8C18380EF535FE4A4CCCE7A68EA8B854FFF693052B82C6FF16E3D" hidden="1"/>
          <p:cNvSpPr txBox="1"/>
          <p:nvPr/>
        </p:nvSpPr>
        <p:spPr>
          <a:xfrm>
            <a:off x="-355600" y="1803400"/>
            <a:ext cx="259366"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rPr>
              <a:t>e7d195523061f1c060910eeaeeff1464599dc3392e14be42F6605DBF3376AA578EAD49A2F34CDE9F8BA873D9FC4305B94F8C98BE913D0BB55B77B4982D855D57316D9666CF50C0C1F882EEA92AB650391898752DC0F28C027E30AABBE39009D367F52CF2EB08CFD5B7F9FB4301E8C18380EF535FE4A4CCCE7A68EA8B854FFF693052B82C6FF16E3D</a:t>
            </a:r>
            <a:endParaRPr kumimoji="0" lang="zh-CN" altLang="en-US" sz="1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3" name="文本框 12"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txBox="1"/>
          <p:nvPr/>
        </p:nvSpPr>
        <p:spPr>
          <a:xfrm>
            <a:off x="1004607" y="1908176"/>
            <a:ext cx="1308288" cy="31547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99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2</a:t>
            </a:r>
            <a:endParaRPr kumimoji="0" lang="zh-CN" altLang="en-US" sz="199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5" name="文本框 14" descr="e7d195523061f1c060910eeaeeff1464599dc3392e14be42F6605DBF3376AA578EAD49A2F34CDE9F8BA873D9FC4305B94F8C98BE913D0BB55B77B4982D855D57316D9666CF50C0C1F882EEA92AB650396E1778977ABF941FB65177D6883232DFBC3F3168BD9BD0485E96A7ADBC6152F51AEFDD4DC1585EA5788F3B2196A7697FB05ACDF1C9823A42"/>
          <p:cNvSpPr txBox="1"/>
          <p:nvPr/>
        </p:nvSpPr>
        <p:spPr>
          <a:xfrm>
            <a:off x="2653665" y="2668270"/>
            <a:ext cx="6158865" cy="2122805"/>
          </a:xfrm>
          <a:prstGeom prst="rect">
            <a:avLst/>
          </a:prstGeom>
          <a:noFill/>
        </p:spPr>
        <p:txBody>
          <a:bodyPr wrap="square" rtlCol="0">
            <a:spAutoFit/>
          </a:bodyPr>
          <a:lstStyle/>
          <a:p>
            <a:pPr lvl="0" algn="ct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文献综述</a:t>
            </a:r>
            <a:endPar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a:p>
            <a:pPr lvl="0" algn="ct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核心</a:t>
            </a:r>
            <a:r>
              <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rPr>
              <a:t>概念</a:t>
            </a:r>
            <a:endParaRPr lang="zh-CN" altLang="en-US" sz="6600" dirty="0">
              <a:solidFill>
                <a:prstClr val="white"/>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7" name="Freeform 8" descr="e7d195523061f1c060910eeaeeff1464599dc3392e14be42F6605DBF3376AA578EAD49A2F34CDE9F8BA873D9FC4305B94F8C98BE913D0BB55B77B4982D855D57316D9666CF50C0C1F882EEA92AB650391898752DC0F28C027E30AABBE39009D367F52CF2EB08CFD5B7F9FB4301E8C18380EF535FE4A4CCCE7A68EA8B854FFF693052B82C6FF16E3D"/>
          <p:cNvSpPr/>
          <p:nvPr/>
        </p:nvSpPr>
        <p:spPr bwMode="auto">
          <a:xfrm>
            <a:off x="11227177" y="1908176"/>
            <a:ext cx="556995" cy="900113"/>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16" tIns="45708" rIns="91416" bIns="4570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bldLst>
      <p:bldP spid="13" grpId="0"/>
      <p:bldP spid="15" grpId="0"/>
      <p:bldP spid="1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lum bright="-2000"/>
            <a:extLst>
              <a:ext uri="{28A0092B-C50C-407E-A947-70E740481C1C}">
                <a14:useLocalDpi xmlns:a14="http://schemas.microsoft.com/office/drawing/2010/main" val="0"/>
              </a:ext>
            </a:extLst>
          </a:blip>
          <a:stretch>
            <a:fillRect/>
          </a:stretch>
        </p:blipFill>
        <p:spPr>
          <a:xfrm>
            <a:off x="8061960" y="4928870"/>
            <a:ext cx="4130040" cy="1929765"/>
          </a:xfrm>
          <a:prstGeom prst="rect">
            <a:avLst/>
          </a:prstGeom>
        </p:spPr>
      </p:pic>
      <p:sp>
        <p:nvSpPr>
          <p:cNvPr id="15" name="矩形 30"/>
          <p:cNvSpPr>
            <a:spLocks noChangeArrowheads="1"/>
          </p:cNvSpPr>
          <p:nvPr/>
        </p:nvSpPr>
        <p:spPr bwMode="auto">
          <a:xfrm>
            <a:off x="934720" y="324485"/>
            <a:ext cx="40652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文献综述</a:t>
            </a:r>
            <a:endParaRPr lang="zh-CN" altLang="en-US" dirty="0">
              <a:solidFill>
                <a:srgbClr val="325B7F"/>
              </a:solidFill>
              <a:latin typeface="+mn-lt"/>
              <a:ea typeface="+mn-ea"/>
              <a:cs typeface="+mn-ea"/>
              <a:sym typeface="+mn-lt"/>
            </a:endParaRPr>
          </a:p>
        </p:txBody>
      </p:sp>
      <p:grpSp>
        <p:nvGrpSpPr>
          <p:cNvPr id="16" name="组合 15"/>
          <p:cNvGrpSpPr/>
          <p:nvPr/>
        </p:nvGrpSpPr>
        <p:grpSpPr>
          <a:xfrm>
            <a:off x="451502" y="346748"/>
            <a:ext cx="467216" cy="467385"/>
            <a:chOff x="3437020" y="3157655"/>
            <a:chExt cx="863676" cy="863988"/>
          </a:xfrm>
        </p:grpSpPr>
        <p:sp>
          <p:nvSpPr>
            <p:cNvPr id="17" name="椭圆 16"/>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18" name="组合 17"/>
            <p:cNvGrpSpPr/>
            <p:nvPr/>
          </p:nvGrpSpPr>
          <p:grpSpPr>
            <a:xfrm>
              <a:off x="3603967" y="3301679"/>
              <a:ext cx="519264" cy="531741"/>
              <a:chOff x="9901117" y="2870043"/>
              <a:chExt cx="1094967" cy="1121277"/>
            </a:xfrm>
          </p:grpSpPr>
          <p:sp>
            <p:nvSpPr>
              <p:cNvPr id="19"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0"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1"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2"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23"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grpSp>
        <p:nvGrpSpPr>
          <p:cNvPr id="115" name="组合 114"/>
          <p:cNvGrpSpPr/>
          <p:nvPr/>
        </p:nvGrpSpPr>
        <p:grpSpPr>
          <a:xfrm>
            <a:off x="9916160" y="2752090"/>
            <a:ext cx="467995" cy="467360"/>
            <a:chOff x="4256395" y="1390959"/>
            <a:chExt cx="631210" cy="631208"/>
          </a:xfrm>
        </p:grpSpPr>
        <p:sp>
          <p:nvSpPr>
            <p:cNvPr id="116" name="椭圆 115"/>
            <p:cNvSpPr/>
            <p:nvPr/>
          </p:nvSpPr>
          <p:spPr>
            <a:xfrm>
              <a:off x="4256395" y="1390959"/>
              <a:ext cx="631210" cy="631208"/>
            </a:xfrm>
            <a:prstGeom prst="ellipse">
              <a:avLst/>
            </a:prstGeom>
            <a:noFill/>
            <a:ln w="6350">
              <a:solidFill>
                <a:srgbClr val="1D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7" name="椭圆 116"/>
            <p:cNvSpPr/>
            <p:nvPr/>
          </p:nvSpPr>
          <p:spPr>
            <a:xfrm>
              <a:off x="4382664" y="1517228"/>
              <a:ext cx="378672" cy="378670"/>
            </a:xfrm>
            <a:prstGeom prst="ellipse">
              <a:avLst/>
            </a:prstGeom>
            <a:solidFill>
              <a:srgbClr val="1D9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18" name="直接连接符 117"/>
          <p:cNvCxnSpPr/>
          <p:nvPr/>
        </p:nvCxnSpPr>
        <p:spPr>
          <a:xfrm flipH="1">
            <a:off x="4279265" y="2958465"/>
            <a:ext cx="5302885" cy="0"/>
          </a:xfrm>
          <a:prstGeom prst="line">
            <a:avLst/>
          </a:prstGeom>
          <a:ln w="69850" cmpd="sng">
            <a:solidFill>
              <a:schemeClr val="accent1">
                <a:shade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2" name="圆角矩形 1"/>
          <p:cNvSpPr/>
          <p:nvPr/>
        </p:nvSpPr>
        <p:spPr>
          <a:xfrm>
            <a:off x="1278890" y="2225040"/>
            <a:ext cx="2869565" cy="1273810"/>
          </a:xfrm>
          <a:prstGeom prst="roundRect">
            <a:avLst/>
          </a:prstGeom>
          <a:gradFill>
            <a:gsLst>
              <a:gs pos="50000">
                <a:srgbClr val="97C8E1"/>
              </a:gs>
              <a:gs pos="0">
                <a:srgbClr val="BADAEB"/>
              </a:gs>
              <a:gs pos="100000">
                <a:srgbClr val="74B5D6"/>
              </a:gs>
            </a:gsLst>
            <a:lin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3" name="文本框 2"/>
          <p:cNvSpPr txBox="1"/>
          <p:nvPr/>
        </p:nvSpPr>
        <p:spPr>
          <a:xfrm>
            <a:off x="4345940" y="2225040"/>
            <a:ext cx="5056505" cy="521970"/>
          </a:xfrm>
          <a:prstGeom prst="rect">
            <a:avLst/>
          </a:prstGeom>
          <a:noFill/>
        </p:spPr>
        <p:txBody>
          <a:bodyPr wrap="none" rtlCol="0" anchor="t">
            <a:spAutoFit/>
          </a:bodyPr>
          <a:p>
            <a:r>
              <a:rPr lang="zh-CN" sz="2800" dirty="0">
                <a:solidFill>
                  <a:schemeClr val="dk1"/>
                </a:solidFill>
                <a:sym typeface="+mn-ea"/>
              </a:rPr>
              <a:t>2016年-2022年相关论文1475篇</a:t>
            </a:r>
            <a:endParaRPr lang="zh-CN" altLang="en-US" sz="2800" dirty="0">
              <a:solidFill>
                <a:schemeClr val="dk1"/>
              </a:solidFill>
              <a:sym typeface="+mn-ea"/>
            </a:endParaRPr>
          </a:p>
        </p:txBody>
      </p:sp>
      <p:sp>
        <p:nvSpPr>
          <p:cNvPr id="4" name="文本框 3"/>
          <p:cNvSpPr txBox="1"/>
          <p:nvPr/>
        </p:nvSpPr>
        <p:spPr>
          <a:xfrm>
            <a:off x="5428615" y="3163570"/>
            <a:ext cx="3307080" cy="521970"/>
          </a:xfrm>
          <a:prstGeom prst="rect">
            <a:avLst/>
          </a:prstGeom>
          <a:noFill/>
        </p:spPr>
        <p:txBody>
          <a:bodyPr wrap="none" rtlCol="0" anchor="t">
            <a:spAutoFit/>
          </a:bodyPr>
          <a:p>
            <a:pPr lvl="1">
              <a:lnSpc>
                <a:spcPct val="100000"/>
              </a:lnSpc>
              <a:spcBef>
                <a:spcPct val="0"/>
              </a:spcBef>
              <a:spcAft>
                <a:spcPct val="15000"/>
              </a:spcAft>
            </a:pPr>
            <a:r>
              <a:rPr lang="zh-CN" sz="2800" dirty="0">
                <a:solidFill>
                  <a:schemeClr val="dk1"/>
                </a:solidFill>
                <a:sym typeface="+mn-ea"/>
              </a:rPr>
              <a:t>教育领域574篇。</a:t>
            </a:r>
            <a:endParaRPr lang="zh-CN" altLang="en-US" sz="2800" dirty="0">
              <a:solidFill>
                <a:schemeClr val="dk1"/>
              </a:solidFill>
              <a:sym typeface="+mn-ea"/>
            </a:endParaRPr>
          </a:p>
        </p:txBody>
      </p:sp>
      <p:cxnSp>
        <p:nvCxnSpPr>
          <p:cNvPr id="7" name="直接连接符 6"/>
          <p:cNvCxnSpPr/>
          <p:nvPr/>
        </p:nvCxnSpPr>
        <p:spPr>
          <a:xfrm flipH="1">
            <a:off x="908685" y="5106035"/>
            <a:ext cx="5302885" cy="0"/>
          </a:xfrm>
          <a:prstGeom prst="line">
            <a:avLst/>
          </a:prstGeom>
          <a:ln w="69850" cmpd="sng">
            <a:solidFill>
              <a:schemeClr val="accent1">
                <a:shade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8" name="圆角矩形 7"/>
          <p:cNvSpPr/>
          <p:nvPr/>
        </p:nvSpPr>
        <p:spPr>
          <a:xfrm>
            <a:off x="6712585" y="4469130"/>
            <a:ext cx="2869565" cy="1273810"/>
          </a:xfrm>
          <a:prstGeom prst="roundRect">
            <a:avLst/>
          </a:prstGeom>
          <a:gradFill>
            <a:gsLst>
              <a:gs pos="50000">
                <a:srgbClr val="97C8E1"/>
              </a:gs>
              <a:gs pos="0">
                <a:srgbClr val="BADAEB"/>
              </a:gs>
              <a:gs pos="100000">
                <a:srgbClr val="74B5D6"/>
              </a:gs>
            </a:gsLst>
            <a:lin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9" name="文本框 8"/>
          <p:cNvSpPr txBox="1"/>
          <p:nvPr/>
        </p:nvSpPr>
        <p:spPr>
          <a:xfrm>
            <a:off x="975360" y="4372610"/>
            <a:ext cx="4878705" cy="521970"/>
          </a:xfrm>
          <a:prstGeom prst="rect">
            <a:avLst/>
          </a:prstGeom>
          <a:noFill/>
        </p:spPr>
        <p:txBody>
          <a:bodyPr wrap="none" rtlCol="0" anchor="t">
            <a:spAutoFit/>
          </a:bodyPr>
          <a:p>
            <a:pPr algn="l"/>
            <a:r>
              <a:rPr lang="zh-CN" sz="2800" dirty="0">
                <a:solidFill>
                  <a:schemeClr val="dk1"/>
                </a:solidFill>
                <a:sym typeface="+mn-ea"/>
              </a:rPr>
              <a:t>2016年-2022年相关论文120篇</a:t>
            </a:r>
            <a:endParaRPr lang="zh-CN" sz="2800" dirty="0">
              <a:solidFill>
                <a:schemeClr val="dk1"/>
              </a:solidFill>
              <a:sym typeface="+mn-ea"/>
            </a:endParaRPr>
          </a:p>
        </p:txBody>
      </p:sp>
      <p:sp>
        <p:nvSpPr>
          <p:cNvPr id="10" name="文本框 9"/>
          <p:cNvSpPr txBox="1"/>
          <p:nvPr/>
        </p:nvSpPr>
        <p:spPr>
          <a:xfrm>
            <a:off x="2121535" y="5317490"/>
            <a:ext cx="3129280" cy="521970"/>
          </a:xfrm>
          <a:prstGeom prst="rect">
            <a:avLst/>
          </a:prstGeom>
          <a:noFill/>
        </p:spPr>
        <p:txBody>
          <a:bodyPr wrap="none" rtlCol="0" anchor="t">
            <a:spAutoFit/>
          </a:bodyPr>
          <a:p>
            <a:pPr lvl="1" algn="l">
              <a:lnSpc>
                <a:spcPct val="100000"/>
              </a:lnSpc>
              <a:spcBef>
                <a:spcPct val="0"/>
              </a:spcBef>
              <a:spcAft>
                <a:spcPct val="15000"/>
              </a:spcAft>
            </a:pPr>
            <a:r>
              <a:rPr lang="zh-CN" sz="2800" dirty="0">
                <a:solidFill>
                  <a:schemeClr val="dk1"/>
                </a:solidFill>
                <a:sym typeface="+mn-ea"/>
              </a:rPr>
              <a:t>学前教育43篇。</a:t>
            </a:r>
            <a:endParaRPr lang="zh-CN" altLang="en-US" sz="2800" dirty="0">
              <a:solidFill>
                <a:schemeClr val="dk1"/>
              </a:solidFill>
              <a:sym typeface="+mn-ea"/>
            </a:endParaRPr>
          </a:p>
        </p:txBody>
      </p:sp>
      <p:sp>
        <p:nvSpPr>
          <p:cNvPr id="11" name="文本框 10"/>
          <p:cNvSpPr txBox="1"/>
          <p:nvPr/>
        </p:nvSpPr>
        <p:spPr>
          <a:xfrm>
            <a:off x="1449070" y="2426970"/>
            <a:ext cx="2496185" cy="768350"/>
          </a:xfrm>
          <a:prstGeom prst="rect">
            <a:avLst/>
          </a:prstGeom>
          <a:noFill/>
        </p:spPr>
        <p:txBody>
          <a:bodyPr wrap="square" rtlCol="0">
            <a:spAutoFit/>
          </a:bodyPr>
          <a:p>
            <a:r>
              <a:rPr lang="zh-CN" altLang="en-US" sz="4400"/>
              <a:t>具身认知</a:t>
            </a:r>
            <a:endParaRPr lang="zh-CN" altLang="en-US" sz="4400"/>
          </a:p>
        </p:txBody>
      </p:sp>
      <p:sp>
        <p:nvSpPr>
          <p:cNvPr id="12" name="文本框 11"/>
          <p:cNvSpPr txBox="1"/>
          <p:nvPr/>
        </p:nvSpPr>
        <p:spPr>
          <a:xfrm>
            <a:off x="6899275" y="4738370"/>
            <a:ext cx="2496185" cy="768350"/>
          </a:xfrm>
          <a:prstGeom prst="rect">
            <a:avLst/>
          </a:prstGeom>
          <a:noFill/>
        </p:spPr>
        <p:txBody>
          <a:bodyPr wrap="square" rtlCol="0">
            <a:spAutoFit/>
          </a:bodyPr>
          <a:p>
            <a:r>
              <a:rPr lang="zh-CN" altLang="en-US" sz="4400"/>
              <a:t>快乐体操</a:t>
            </a:r>
            <a:endParaRPr lang="zh-CN" altLang="en-US" sz="4400"/>
          </a:p>
        </p:txBody>
      </p:sp>
      <p:grpSp>
        <p:nvGrpSpPr>
          <p:cNvPr id="14" name="组合 13"/>
          <p:cNvGrpSpPr/>
          <p:nvPr/>
        </p:nvGrpSpPr>
        <p:grpSpPr>
          <a:xfrm>
            <a:off x="309880" y="4888865"/>
            <a:ext cx="467995" cy="467360"/>
            <a:chOff x="4256395" y="1390959"/>
            <a:chExt cx="631210" cy="631208"/>
          </a:xfrm>
        </p:grpSpPr>
        <p:sp>
          <p:nvSpPr>
            <p:cNvPr id="24" name="椭圆 23"/>
            <p:cNvSpPr/>
            <p:nvPr/>
          </p:nvSpPr>
          <p:spPr>
            <a:xfrm>
              <a:off x="4256395" y="1390959"/>
              <a:ext cx="631210" cy="631208"/>
            </a:xfrm>
            <a:prstGeom prst="ellipse">
              <a:avLst/>
            </a:prstGeom>
            <a:noFill/>
            <a:ln w="6350">
              <a:solidFill>
                <a:srgbClr val="1D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椭圆 24"/>
            <p:cNvSpPr/>
            <p:nvPr/>
          </p:nvSpPr>
          <p:spPr>
            <a:xfrm>
              <a:off x="4382664" y="1517228"/>
              <a:ext cx="378672" cy="378670"/>
            </a:xfrm>
            <a:prstGeom prst="ellipse">
              <a:avLst/>
            </a:prstGeom>
            <a:solidFill>
              <a:srgbClr val="1D9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lum bright="-2000"/>
            <a:extLst>
              <a:ext uri="{28A0092B-C50C-407E-A947-70E740481C1C}">
                <a14:useLocalDpi xmlns:a14="http://schemas.microsoft.com/office/drawing/2010/main" val="0"/>
              </a:ext>
            </a:extLst>
          </a:blip>
          <a:stretch>
            <a:fillRect/>
          </a:stretch>
        </p:blipFill>
        <p:spPr>
          <a:xfrm>
            <a:off x="8061960" y="4928870"/>
            <a:ext cx="4130040" cy="1929765"/>
          </a:xfrm>
          <a:prstGeom prst="rect">
            <a:avLst/>
          </a:prstGeom>
        </p:spPr>
      </p:pic>
      <p:grpSp>
        <p:nvGrpSpPr>
          <p:cNvPr id="10" name="组合 9"/>
          <p:cNvGrpSpPr/>
          <p:nvPr/>
        </p:nvGrpSpPr>
        <p:grpSpPr>
          <a:xfrm>
            <a:off x="451502" y="346748"/>
            <a:ext cx="467216" cy="467385"/>
            <a:chOff x="3437020" y="3157655"/>
            <a:chExt cx="863676" cy="863988"/>
          </a:xfrm>
        </p:grpSpPr>
        <p:sp>
          <p:nvSpPr>
            <p:cNvPr id="11" name="椭圆 10"/>
            <p:cNvSpPr>
              <a:spLocks noChangeArrowheads="1"/>
            </p:cNvSpPr>
            <p:nvPr/>
          </p:nvSpPr>
          <p:spPr bwMode="auto">
            <a:xfrm>
              <a:off x="3437020" y="3157655"/>
              <a:ext cx="863676" cy="863988"/>
            </a:xfrm>
            <a:prstGeom prst="ellipse">
              <a:avLst/>
            </a:prstGeom>
            <a:solidFill>
              <a:srgbClr val="255580"/>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456565">
                <a:spcBef>
                  <a:spcPct val="0"/>
                </a:spcBef>
                <a:buNone/>
              </a:pPr>
              <a:endParaRPr lang="zh-CN" altLang="zh-CN" sz="2400">
                <a:solidFill>
                  <a:srgbClr val="FFFFFF"/>
                </a:solidFill>
                <a:latin typeface="+mn-lt"/>
                <a:ea typeface="+mn-ea"/>
                <a:cs typeface="+mn-ea"/>
                <a:sym typeface="+mn-lt"/>
              </a:endParaRPr>
            </a:p>
          </p:txBody>
        </p:sp>
        <p:grpSp>
          <p:nvGrpSpPr>
            <p:cNvPr id="12" name="组合 11"/>
            <p:cNvGrpSpPr/>
            <p:nvPr/>
          </p:nvGrpSpPr>
          <p:grpSpPr>
            <a:xfrm>
              <a:off x="3603967" y="3301679"/>
              <a:ext cx="519264" cy="531741"/>
              <a:chOff x="9901117" y="2870043"/>
              <a:chExt cx="1094967" cy="1121277"/>
            </a:xfrm>
          </p:grpSpPr>
          <p:sp>
            <p:nvSpPr>
              <p:cNvPr id="13"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14"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15"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16"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sp>
            <p:nvSpPr>
              <p:cNvPr id="17" name="Freeform 9"/>
              <p:cNvSpPr>
                <a:spLocks noEditPoints="1"/>
              </p:cNvSpPr>
              <p:nvPr/>
            </p:nvSpPr>
            <p:spPr bwMode="auto">
              <a:xfrm>
                <a:off x="9901117" y="2953850"/>
                <a:ext cx="1094967" cy="1037470"/>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defTabSz="456565"/>
                <a:endParaRPr lang="zh-CN" altLang="en-US" sz="1865">
                  <a:solidFill>
                    <a:prstClr val="black"/>
                  </a:solidFill>
                  <a:cs typeface="+mn-ea"/>
                  <a:sym typeface="+mn-lt"/>
                </a:endParaRPr>
              </a:p>
            </p:txBody>
          </p:sp>
        </p:grpSp>
      </p:grpSp>
      <p:sp>
        <p:nvSpPr>
          <p:cNvPr id="18" name="矩形 30"/>
          <p:cNvSpPr>
            <a:spLocks noChangeArrowheads="1"/>
          </p:cNvSpPr>
          <p:nvPr/>
        </p:nvSpPr>
        <p:spPr bwMode="auto">
          <a:xfrm>
            <a:off x="934720" y="324485"/>
            <a:ext cx="40652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565">
              <a:spcBef>
                <a:spcPct val="0"/>
              </a:spcBef>
              <a:buNone/>
            </a:pPr>
            <a:r>
              <a:rPr lang="zh-CN" altLang="en-US" dirty="0">
                <a:solidFill>
                  <a:srgbClr val="325B7F"/>
                </a:solidFill>
                <a:latin typeface="+mn-lt"/>
                <a:ea typeface="+mn-ea"/>
                <a:cs typeface="+mn-ea"/>
                <a:sym typeface="+mn-lt"/>
              </a:rPr>
              <a:t>文献综述</a:t>
            </a:r>
            <a:endParaRPr lang="zh-CN" altLang="en-US" dirty="0">
              <a:solidFill>
                <a:srgbClr val="325B7F"/>
              </a:solidFill>
              <a:latin typeface="+mn-lt"/>
              <a:ea typeface="+mn-ea"/>
              <a:cs typeface="+mn-ea"/>
              <a:sym typeface="+mn-lt"/>
            </a:endParaRPr>
          </a:p>
        </p:txBody>
      </p:sp>
      <p:graphicFrame>
        <p:nvGraphicFramePr>
          <p:cNvPr id="5" name="表格 7"/>
          <p:cNvGraphicFramePr>
            <a:graphicFrameLocks noGrp="1"/>
          </p:cNvGraphicFramePr>
          <p:nvPr>
            <p:custDataLst>
              <p:tags r:id="rId2"/>
            </p:custDataLst>
          </p:nvPr>
        </p:nvGraphicFramePr>
        <p:xfrm>
          <a:off x="1283726" y="1150400"/>
          <a:ext cx="9624162" cy="6521450"/>
        </p:xfrm>
        <a:graphic>
          <a:graphicData uri="http://schemas.openxmlformats.org/drawingml/2006/table">
            <a:tbl>
              <a:tblPr firstRow="1" bandRow="1">
                <a:tableStyleId>{5C22544A-7EE6-4342-B048-85BDC9FD1C3A}</a:tableStyleId>
              </a:tblPr>
              <a:tblGrid>
                <a:gridCol w="2330823"/>
                <a:gridCol w="7293339"/>
              </a:tblGrid>
              <a:tr h="370517">
                <a:tc>
                  <a:txBody>
                    <a:bodyPr/>
                    <a:lstStyle/>
                    <a:p>
                      <a:pPr algn="ctr"/>
                      <a:r>
                        <a:rPr lang="zh-CN" altLang="en-US" sz="2400" dirty="0"/>
                        <a:t>关键词</a:t>
                      </a:r>
                      <a:endParaRPr lang="zh-CN" altLang="en-US" sz="2400" dirty="0"/>
                    </a:p>
                  </a:txBody>
                  <a:tcPr/>
                </a:tc>
                <a:tc>
                  <a:txBody>
                    <a:bodyPr/>
                    <a:lstStyle/>
                    <a:p>
                      <a:pPr algn="ctr"/>
                      <a:r>
                        <a:rPr lang="zh-CN" altLang="en-US" sz="2400" dirty="0"/>
                        <a:t>主要观点</a:t>
                      </a:r>
                      <a:endParaRPr lang="zh-CN" altLang="en-US" sz="2400" dirty="0"/>
                    </a:p>
                  </a:txBody>
                  <a:tcPr/>
                </a:tc>
              </a:tr>
              <a:tr h="873444">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400" b="1" dirty="0"/>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400" b="1" dirty="0"/>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400" b="1" dirty="0"/>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400" b="1" dirty="0"/>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400" b="1" dirty="0"/>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400" b="1" dirty="0"/>
                    </a:p>
                    <a:p>
                      <a:pPr marL="0" marR="0" lvl="0" indent="0" algn="ctr" defTabSz="914400" rtl="0" eaLnBrk="1" fontAlgn="auto" latinLnBrk="0" hangingPunct="1">
                        <a:lnSpc>
                          <a:spcPct val="100000"/>
                        </a:lnSpc>
                        <a:spcBef>
                          <a:spcPts val="0"/>
                        </a:spcBef>
                        <a:spcAft>
                          <a:spcPts val="0"/>
                        </a:spcAft>
                        <a:buClrTx/>
                        <a:buSzTx/>
                        <a:buFontTx/>
                        <a:buNone/>
                        <a:defRPr/>
                      </a:pPr>
                      <a:r>
                        <a:rPr lang="zh-CN" altLang="zh-CN" sz="2400" b="1" dirty="0"/>
                        <a:t>具身认知</a:t>
                      </a:r>
                      <a:endParaRPr lang="zh-CN" altLang="zh-CN"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600" kern="1200" dirty="0">
                          <a:solidFill>
                            <a:schemeClr val="dk1"/>
                          </a:solidFill>
                          <a:effectLst/>
                          <a:latin typeface="+mn-lt"/>
                          <a:ea typeface="+mn-ea"/>
                          <a:cs typeface="+mn-cs"/>
                        </a:rPr>
                        <a:t>瓦雷拉（</a:t>
                      </a:r>
                      <a:r>
                        <a:rPr lang="en-US" altLang="zh-CN" sz="1600" kern="1200" dirty="0" err="1">
                          <a:solidFill>
                            <a:schemeClr val="dk1"/>
                          </a:solidFill>
                          <a:effectLst/>
                          <a:latin typeface="+mn-lt"/>
                          <a:ea typeface="+mn-ea"/>
                          <a:cs typeface="+mn-cs"/>
                        </a:rPr>
                        <a:t>Varala</a:t>
                      </a:r>
                      <a:r>
                        <a:rPr lang="zh-CN" altLang="zh-CN" sz="1600" kern="1200" dirty="0">
                          <a:solidFill>
                            <a:schemeClr val="dk1"/>
                          </a:solidFill>
                          <a:effectLst/>
                          <a:latin typeface="+mn-lt"/>
                          <a:ea typeface="+mn-ea"/>
                          <a:cs typeface="+mn-cs"/>
                        </a:rPr>
                        <a:t>）等人将认知设想为“</a:t>
                      </a:r>
                      <a:r>
                        <a:rPr lang="zh-CN" altLang="zh-CN" sz="1600" kern="1200" dirty="0">
                          <a:solidFill>
                            <a:schemeClr val="dk1"/>
                          </a:solidFill>
                          <a:effectLst/>
                          <a:highlight>
                            <a:srgbClr val="FFFF00"/>
                          </a:highlight>
                          <a:latin typeface="+mn-lt"/>
                          <a:ea typeface="+mn-ea"/>
                          <a:cs typeface="+mn-cs"/>
                        </a:rPr>
                        <a:t>具身行动</a:t>
                      </a:r>
                      <a:r>
                        <a:rPr lang="zh-CN" altLang="zh-CN" sz="1600" kern="1200" dirty="0">
                          <a:solidFill>
                            <a:schemeClr val="dk1"/>
                          </a:solidFill>
                          <a:effectLst/>
                          <a:latin typeface="+mn-lt"/>
                          <a:ea typeface="+mn-ea"/>
                          <a:cs typeface="+mn-cs"/>
                        </a:rPr>
                        <a:t>”。</a:t>
                      </a:r>
                      <a:endParaRPr lang="en-US" altLang="zh-CN"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600" kern="1200" dirty="0">
                          <a:solidFill>
                            <a:schemeClr val="dk1"/>
                          </a:solidFill>
                          <a:effectLst/>
                          <a:latin typeface="+mn-lt"/>
                          <a:ea typeface="+mn-ea"/>
                          <a:cs typeface="+mn-cs"/>
                        </a:rPr>
                        <a:t>西伦（</a:t>
                      </a:r>
                      <a:r>
                        <a:rPr lang="en-US" altLang="zh-CN" sz="1600" kern="1200" dirty="0" err="1">
                          <a:solidFill>
                            <a:schemeClr val="dk1"/>
                          </a:solidFill>
                          <a:effectLst/>
                          <a:latin typeface="+mn-lt"/>
                          <a:ea typeface="+mn-ea"/>
                          <a:cs typeface="+mn-cs"/>
                        </a:rPr>
                        <a:t>Thelen</a:t>
                      </a:r>
                      <a:r>
                        <a:rPr lang="zh-CN" altLang="zh-CN" sz="1600" kern="1200" dirty="0">
                          <a:solidFill>
                            <a:schemeClr val="dk1"/>
                          </a:solidFill>
                          <a:effectLst/>
                          <a:latin typeface="+mn-lt"/>
                          <a:ea typeface="+mn-ea"/>
                          <a:cs typeface="+mn-cs"/>
                        </a:rPr>
                        <a:t>）、拉考夫（</a:t>
                      </a:r>
                      <a:r>
                        <a:rPr lang="en-US" altLang="zh-CN" sz="1600" kern="1200" dirty="0">
                          <a:solidFill>
                            <a:schemeClr val="dk1"/>
                          </a:solidFill>
                          <a:effectLst/>
                          <a:latin typeface="+mn-lt"/>
                          <a:ea typeface="+mn-ea"/>
                          <a:cs typeface="+mn-cs"/>
                        </a:rPr>
                        <a:t>Lakoff</a:t>
                      </a:r>
                      <a:r>
                        <a:rPr lang="zh-CN" altLang="zh-CN" sz="1600" kern="1200" dirty="0">
                          <a:solidFill>
                            <a:schemeClr val="dk1"/>
                          </a:solidFill>
                          <a:effectLst/>
                          <a:latin typeface="+mn-lt"/>
                          <a:ea typeface="+mn-ea"/>
                          <a:cs typeface="+mn-cs"/>
                        </a:rPr>
                        <a:t>）和约翰逊认为认知主体获得的各种经验，源于自身与世界的相互作用，</a:t>
                      </a:r>
                      <a:r>
                        <a:rPr lang="zh-CN" altLang="zh-CN" sz="1600" kern="1200" dirty="0">
                          <a:solidFill>
                            <a:schemeClr val="dk1"/>
                          </a:solidFill>
                          <a:effectLst/>
                          <a:highlight>
                            <a:srgbClr val="FFFF00"/>
                          </a:highlight>
                          <a:latin typeface="+mn-lt"/>
                          <a:ea typeface="+mn-ea"/>
                          <a:cs typeface="+mn-cs"/>
                        </a:rPr>
                        <a:t>通过身体的知觉运动得以构造。</a:t>
                      </a:r>
                      <a:endParaRPr lang="zh-CN" altLang="en-US" sz="160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600" kern="1200" dirty="0">
                          <a:solidFill>
                            <a:schemeClr val="dk1"/>
                          </a:solidFill>
                          <a:effectLst/>
                          <a:latin typeface="+mn-lt"/>
                          <a:ea typeface="+mn-ea"/>
                          <a:cs typeface="+mn-cs"/>
                        </a:rPr>
                        <a:t>安德森（</a:t>
                      </a:r>
                      <a:r>
                        <a:rPr lang="en-US" altLang="zh-CN" sz="1600" kern="1200" dirty="0">
                          <a:solidFill>
                            <a:schemeClr val="dk1"/>
                          </a:solidFill>
                          <a:effectLst/>
                          <a:latin typeface="+mn-lt"/>
                          <a:ea typeface="+mn-ea"/>
                          <a:cs typeface="+mn-cs"/>
                        </a:rPr>
                        <a:t>Anderson</a:t>
                      </a:r>
                      <a:r>
                        <a:rPr lang="zh-CN" altLang="zh-CN" sz="1600" kern="1200" dirty="0">
                          <a:solidFill>
                            <a:schemeClr val="dk1"/>
                          </a:solidFill>
                          <a:effectLst/>
                          <a:latin typeface="+mn-lt"/>
                          <a:ea typeface="+mn-ea"/>
                          <a:cs typeface="+mn-cs"/>
                        </a:rPr>
                        <a:t>）、夏皮罗研究关注</a:t>
                      </a:r>
                      <a:r>
                        <a:rPr lang="zh-CN" altLang="zh-CN" sz="1600" kern="1200" dirty="0">
                          <a:solidFill>
                            <a:schemeClr val="dk1"/>
                          </a:solidFill>
                          <a:effectLst/>
                          <a:highlight>
                            <a:srgbClr val="FFFF00"/>
                          </a:highlight>
                          <a:latin typeface="+mn-lt"/>
                          <a:ea typeface="+mn-ea"/>
                          <a:cs typeface="+mn-cs"/>
                        </a:rPr>
                        <a:t>具身认知的形成机制</a:t>
                      </a:r>
                      <a:r>
                        <a:rPr lang="zh-CN" altLang="en-US" sz="1600" kern="1200" dirty="0">
                          <a:solidFill>
                            <a:schemeClr val="dk1"/>
                          </a:solidFill>
                          <a:effectLst/>
                          <a:latin typeface="+mn-lt"/>
                          <a:ea typeface="+mn-ea"/>
                          <a:cs typeface="+mn-cs"/>
                        </a:rPr>
                        <a:t>。</a:t>
                      </a:r>
                      <a:endParaRPr lang="zh-CN" altLang="en-US" sz="1600" kern="1200" dirty="0">
                        <a:solidFill>
                          <a:schemeClr val="dk1"/>
                        </a:solidFill>
                        <a:effectLst/>
                        <a:latin typeface="+mn-lt"/>
                        <a:ea typeface="+mn-ea"/>
                        <a:cs typeface="+mn-cs"/>
                      </a:endParaRPr>
                    </a:p>
                  </a:txBody>
                  <a:tcPr/>
                </a:tc>
              </a:tr>
              <a:tr h="796816">
                <a:tc vMerge="1">
                  <a:tcPr/>
                </a:tc>
                <a:tc>
                  <a:txBody>
                    <a:bodyPr/>
                    <a:lstStyle/>
                    <a:p>
                      <a:r>
                        <a:rPr lang="en-US" altLang="zh-CN" sz="1600" kern="1200" dirty="0">
                          <a:solidFill>
                            <a:schemeClr val="dk1"/>
                          </a:solidFill>
                          <a:effectLst/>
                          <a:latin typeface="+mn-lt"/>
                          <a:ea typeface="+mn-ea"/>
                          <a:cs typeface="+mn-cs"/>
                        </a:rPr>
                        <a:t>      </a:t>
                      </a:r>
                      <a:r>
                        <a:rPr lang="zh-CN" altLang="zh-CN" sz="1600" kern="1200" dirty="0">
                          <a:solidFill>
                            <a:schemeClr val="dk1"/>
                          </a:solidFill>
                          <a:effectLst/>
                          <a:latin typeface="+mn-lt"/>
                          <a:ea typeface="+mn-ea"/>
                          <a:cs typeface="+mn-cs"/>
                        </a:rPr>
                        <a:t>威尔斯、诺伊曼和斯特拉克等人关于具身认知判断的研究，卡萨山特有关具身动作的研究，瑞斯金德有关具身情绪的研究，诸多的实验已经</a:t>
                      </a:r>
                      <a:r>
                        <a:rPr lang="zh-CN" altLang="zh-CN" sz="1600" kern="1200" dirty="0">
                          <a:solidFill>
                            <a:schemeClr val="dk1"/>
                          </a:solidFill>
                          <a:effectLst/>
                          <a:highlight>
                            <a:srgbClr val="FFFF00"/>
                          </a:highlight>
                          <a:latin typeface="+mn-lt"/>
                          <a:ea typeface="+mn-ea"/>
                          <a:cs typeface="+mn-cs"/>
                        </a:rPr>
                        <a:t>证实了具身认知的基本观点</a:t>
                      </a:r>
                      <a:r>
                        <a:rPr lang="zh-CN" altLang="zh-CN" sz="1600" kern="1200" dirty="0">
                          <a:solidFill>
                            <a:schemeClr val="dk1"/>
                          </a:solidFill>
                          <a:effectLst/>
                          <a:latin typeface="+mn-lt"/>
                          <a:ea typeface="+mn-ea"/>
                          <a:cs typeface="+mn-cs"/>
                        </a:rPr>
                        <a:t>，即人的身体状态以及身体和环境的互动方式会对自身的认知判断及情绪产生互动式的影响</a:t>
                      </a:r>
                      <a:r>
                        <a:rPr lang="zh-CN" altLang="en-US" sz="1600" kern="1200" dirty="0">
                          <a:solidFill>
                            <a:schemeClr val="dk1"/>
                          </a:solidFill>
                          <a:effectLst/>
                          <a:latin typeface="+mn-lt"/>
                          <a:ea typeface="+mn-ea"/>
                          <a:cs typeface="+mn-cs"/>
                        </a:rPr>
                        <a:t>。</a:t>
                      </a:r>
                      <a:endParaRPr lang="zh-CN" altLang="en-US" sz="1600" kern="1200" dirty="0">
                        <a:solidFill>
                          <a:schemeClr val="dk1"/>
                        </a:solidFill>
                        <a:effectLst/>
                        <a:latin typeface="+mn-lt"/>
                        <a:ea typeface="+mn-ea"/>
                        <a:cs typeface="+mn-cs"/>
                      </a:endParaRPr>
                    </a:p>
                  </a:txBody>
                  <a:tcPr/>
                </a:tc>
              </a:tr>
              <a:tr h="796816">
                <a:tc vMerge="1">
                  <a:tcPr/>
                </a:tc>
                <a:tc>
                  <a:txBody>
                    <a:bodyPr/>
                    <a:p>
                      <a:pPr>
                        <a:buNone/>
                      </a:pPr>
                      <a:r>
                        <a:rPr lang="zh-CN" altLang="zh-CN" sz="1600" dirty="0">
                          <a:effectLst/>
                          <a:sym typeface="+mn-ea"/>
                        </a:rPr>
                        <a:t>很多学者已</a:t>
                      </a:r>
                      <a:r>
                        <a:rPr lang="zh-CN" altLang="zh-CN" sz="1600" dirty="0">
                          <a:effectLst/>
                          <a:highlight>
                            <a:srgbClr val="FFFF00"/>
                          </a:highlight>
                          <a:sym typeface="+mn-ea"/>
                        </a:rPr>
                        <a:t>将具身认知的研究延伸到各种教育教学的实证项目中</a:t>
                      </a:r>
                      <a:r>
                        <a:rPr lang="zh-CN" altLang="zh-CN" sz="1600" dirty="0">
                          <a:effectLst/>
                          <a:sym typeface="+mn-ea"/>
                        </a:rPr>
                        <a:t>，让大众领略到了具身认知理论在教育教学领域的巨大魅力</a:t>
                      </a:r>
                      <a:r>
                        <a:rPr lang="zh-CN" altLang="en-US" sz="1600" dirty="0">
                          <a:effectLst/>
                          <a:sym typeface="+mn-ea"/>
                        </a:rPr>
                        <a:t>。王辞晓等学者认为，</a:t>
                      </a:r>
                      <a:r>
                        <a:rPr lang="zh-CN" altLang="en-US" sz="1600" dirty="0">
                          <a:effectLst/>
                          <a:highlight>
                            <a:srgbClr val="FFFF00"/>
                          </a:highlight>
                          <a:sym typeface="+mn-ea"/>
                        </a:rPr>
                        <a:t>基于具身认知理论下的虚拟现实与增强现实技术</a:t>
                      </a:r>
                      <a:r>
                        <a:rPr lang="zh-CN" altLang="en-US" sz="1600" dirty="0">
                          <a:effectLst/>
                          <a:sym typeface="+mn-ea"/>
                        </a:rPr>
                        <a:t>能够建构虚拟学习情境、多方位地理解学习内容，将教育游戏元素与智能技术相结合，帮助学习者对学习内容有更深入练习和建构的学习应用。李海峰等学者</a:t>
                      </a:r>
                      <a:r>
                        <a:rPr lang="zh-CN" altLang="en-US" sz="1600" dirty="0">
                          <a:effectLst/>
                          <a:highlight>
                            <a:srgbClr val="FFFF00"/>
                          </a:highlight>
                          <a:sym typeface="+mn-ea"/>
                        </a:rPr>
                        <a:t>构建了具身认知在线学习环境开发框架</a:t>
                      </a:r>
                      <a:r>
                        <a:rPr lang="zh-CN" altLang="en-US" sz="1600" dirty="0">
                          <a:effectLst/>
                          <a:sym typeface="+mn-ea"/>
                        </a:rPr>
                        <a:t>，该框架揭示了认知、心智、身体、环境之间的关系，并以此为基础，设计与开发了小学英语虚拟学习社区。徐东等学者认为</a:t>
                      </a:r>
                      <a:r>
                        <a:rPr lang="zh-CN" altLang="en-US" sz="1600" dirty="0">
                          <a:effectLst/>
                          <a:highlight>
                            <a:srgbClr val="FFFF00"/>
                          </a:highlight>
                          <a:sym typeface="+mn-ea"/>
                        </a:rPr>
                        <a:t>幼儿园劳动教育课程</a:t>
                      </a:r>
                      <a:r>
                        <a:rPr lang="zh-CN" altLang="en-US" sz="1600" dirty="0">
                          <a:effectLst/>
                          <a:sym typeface="+mn-ea"/>
                        </a:rPr>
                        <a:t>，在课程目标上强调知情意行的统一，指向身心的全面和谐发展；在课程内容上注重融通创生，统整身体在场的多维经验；在课程实施上主张身体力行支持多渠道的亲历实践；在课程评价上突出多元参与，关注过程性的成长体验。</a:t>
                      </a:r>
                      <a:endParaRPr lang="zh-CN" altLang="en-US" sz="1600" dirty="0">
                        <a:effectLst/>
                        <a:sym typeface="+mn-ea"/>
                      </a:endParaRPr>
                    </a:p>
                    <a:p>
                      <a:pPr>
                        <a:buNone/>
                      </a:pPr>
                      <a:endParaRPr lang="zh-CN" altLang="en-US" sz="1600" kern="1200" dirty="0">
                        <a:solidFill>
                          <a:schemeClr val="dk1"/>
                        </a:solidFill>
                        <a:effectLst/>
                        <a:latin typeface="+mn-lt"/>
                        <a:ea typeface="+mn-ea"/>
                        <a:cs typeface="+mn-cs"/>
                        <a:sym typeface="+mn-ea"/>
                      </a:endParaRPr>
                    </a:p>
                  </a:txBody>
                  <a:tcPr/>
                </a:tc>
              </a:tr>
            </a:tbl>
          </a:graphicData>
        </a:graphic>
      </p:graphicFrame>
    </p:spTree>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MH" val="20161022192725"/>
  <p:tag name="MH_LIBRARY" val="GRAPHIC"/>
  <p:tag name="MH_ORDER" val="1"/>
  <p:tag name="MH_TYPE" val="SubTitle"/>
</p:tagLst>
</file>

<file path=ppt/tags/tag10.xml><?xml version="1.0" encoding="utf-8"?>
<p:tagLst xmlns:p="http://schemas.openxmlformats.org/presentationml/2006/main">
  <p:tag name="ID" val="553512"/>
  <p:tag name="MH" val="20160830110146"/>
  <p:tag name="MH_LIBRARY" val="CONTENTS"/>
  <p:tag name="MH_TYPE" val="OTHERS"/>
</p:tagLst>
</file>

<file path=ppt/tags/tag11.xml><?xml version="1.0" encoding="utf-8"?>
<p:tagLst xmlns:p="http://schemas.openxmlformats.org/presentationml/2006/main">
  <p:tag name="MH" val="20161022192725"/>
  <p:tag name="MH_LIBRARY" val="GRAPHIC"/>
  <p:tag name="MH_ORDER" val="1"/>
  <p:tag name="MH_TYPE" val="SubTitle"/>
</p:tagLst>
</file>

<file path=ppt/tags/tag12.xml><?xml version="1.0" encoding="utf-8"?>
<p:tagLst xmlns:p="http://schemas.openxmlformats.org/presentationml/2006/main">
  <p:tag name="MH" val="20161022192725"/>
  <p:tag name="MH_LIBRARY" val="GRAPHIC"/>
  <p:tag name="MH_ORDER" val="1"/>
  <p:tag name="MH_TYPE" val="Other"/>
</p:tagLst>
</file>

<file path=ppt/tags/tag13.xml><?xml version="1.0" encoding="utf-8"?>
<p:tagLst xmlns:p="http://schemas.openxmlformats.org/presentationml/2006/main">
  <p:tag name="MH" val="20161022192725"/>
  <p:tag name="MH_LIBRARY" val="GRAPHIC"/>
  <p:tag name="MH_ORDER" val="3"/>
  <p:tag name="MH_TYPE" val="Other"/>
</p:tagLst>
</file>

<file path=ppt/tags/tag14.xml><?xml version="1.0" encoding="utf-8"?>
<p:tagLst xmlns:p="http://schemas.openxmlformats.org/presentationml/2006/main">
  <p:tag name="MH" val="20161022192725"/>
  <p:tag name="MH_LIBRARY" val="GRAPHIC"/>
  <p:tag name="MH_ORDER" val="1"/>
  <p:tag name="MH_TYPE" val="SubTitle"/>
</p:tagLst>
</file>

<file path=ppt/tags/tag15.xml><?xml version="1.0" encoding="utf-8"?>
<p:tagLst xmlns:p="http://schemas.openxmlformats.org/presentationml/2006/main">
  <p:tag name="MH" val="20161022192725"/>
  <p:tag name="MH_LIBRARY" val="GRAPHIC"/>
  <p:tag name="MH_ORDER" val="1"/>
  <p:tag name="MH_TYPE" val="Other"/>
</p:tagLst>
</file>

<file path=ppt/tags/tag16.xml><?xml version="1.0" encoding="utf-8"?>
<p:tagLst xmlns:p="http://schemas.openxmlformats.org/presentationml/2006/main">
  <p:tag name="MH" val="20161022192725"/>
  <p:tag name="MH_LIBRARY" val="GRAPHIC"/>
  <p:tag name="MH_ORDER" val="3"/>
  <p:tag name="MH_TYPE" val="Other"/>
</p:tagLst>
</file>

<file path=ppt/tags/tag17.xml><?xml version="1.0" encoding="utf-8"?>
<p:tagLst xmlns:p="http://schemas.openxmlformats.org/presentationml/2006/main">
  <p:tag name="MH" val="20161022192725"/>
  <p:tag name="MH_LIBRARY" val="GRAPHIC"/>
  <p:tag name="MH_ORDER" val="1"/>
  <p:tag name="MH_TYPE" val="SubTitle"/>
</p:tagLst>
</file>

<file path=ppt/tags/tag18.xml><?xml version="1.0" encoding="utf-8"?>
<p:tagLst xmlns:p="http://schemas.openxmlformats.org/presentationml/2006/main">
  <p:tag name="MH" val="20161022192725"/>
  <p:tag name="MH_LIBRARY" val="GRAPHIC"/>
  <p:tag name="MH_ORDER" val="1"/>
  <p:tag name="MH_TYPE" val="Other"/>
</p:tagLst>
</file>

<file path=ppt/tags/tag19.xml><?xml version="1.0" encoding="utf-8"?>
<p:tagLst xmlns:p="http://schemas.openxmlformats.org/presentationml/2006/main">
  <p:tag name="MH" val="20161022192725"/>
  <p:tag name="MH_LIBRARY" val="GRAPHIC"/>
  <p:tag name="MH_ORDER" val="3"/>
  <p:tag name="MH_TYPE" val="Other"/>
</p:tagLst>
</file>

<file path=ppt/tags/tag2.xml><?xml version="1.0" encoding="utf-8"?>
<p:tagLst xmlns:p="http://schemas.openxmlformats.org/presentationml/2006/main">
  <p:tag name="MH" val="20161022192725"/>
  <p:tag name="MH_LIBRARY" val="GRAPHIC"/>
  <p:tag name="MH_ORDER" val="1"/>
  <p:tag name="MH_TYPE" val="Other"/>
</p:tagLst>
</file>

<file path=ppt/tags/tag20.xml><?xml version="1.0" encoding="utf-8"?>
<p:tagLst xmlns:p="http://schemas.openxmlformats.org/presentationml/2006/main">
  <p:tag name="KSO_WM_UNIT_TABLE_BEAUTIFY" val="smartTable{5899921d-cc66-442b-8727-068324a44d0b}"/>
</p:tagLst>
</file>

<file path=ppt/tags/tag21.xml><?xml version="1.0" encoding="utf-8"?>
<p:tagLst xmlns:p="http://schemas.openxmlformats.org/presentationml/2006/main">
  <p:tag name="KSO_WM_UNIT_TABLE_BEAUTIFY" val="smartTable{5899921d-cc66-442b-8727-068324a44d0b}"/>
</p:tagLst>
</file>

<file path=ppt/tags/tag22.xml><?xml version="1.0" encoding="utf-8"?>
<p:tagLst xmlns:p="http://schemas.openxmlformats.org/presentationml/2006/main">
  <p:tag name="ISLIDE.DIAGRAM" val="7017cfed-b063-4a2f-aab6-68688076e4ba"/>
</p:tagLst>
</file>

<file path=ppt/tags/tag23.xml><?xml version="1.0" encoding="utf-8"?>
<p:tagLst xmlns:p="http://schemas.openxmlformats.org/presentationml/2006/main">
  <p:tag name="ISLIDE.DIAGRAM" val="7017cfed-b063-4a2f-aab6-68688076e4ba"/>
</p:tagLst>
</file>

<file path=ppt/tags/tag3.xml><?xml version="1.0" encoding="utf-8"?>
<p:tagLst xmlns:p="http://schemas.openxmlformats.org/presentationml/2006/main">
  <p:tag name="MH" val="20161022192725"/>
  <p:tag name="MH_LIBRARY" val="GRAPHIC"/>
  <p:tag name="MH_ORDER" val="3"/>
  <p:tag name="MH_TYPE" val="Other"/>
</p:tagLst>
</file>

<file path=ppt/tags/tag4.xml><?xml version="1.0" encoding="utf-8"?>
<p:tagLst xmlns:p="http://schemas.openxmlformats.org/presentationml/2006/main">
  <p:tag name="MH" val="20161022192725"/>
  <p:tag name="MH_LIBRARY" val="GRAPHIC"/>
  <p:tag name="MH_ORDER" val="2"/>
  <p:tag name="MH_TYPE" val="SubTitle"/>
</p:tagLst>
</file>

<file path=ppt/tags/tag5.xml><?xml version="1.0" encoding="utf-8"?>
<p:tagLst xmlns:p="http://schemas.openxmlformats.org/presentationml/2006/main">
  <p:tag name="MH" val="20161022192725"/>
  <p:tag name="MH_LIBRARY" val="GRAPHIC"/>
  <p:tag name="MH_ORDER" val="4"/>
  <p:tag name="MH_TYPE" val="Other"/>
</p:tagLst>
</file>

<file path=ppt/tags/tag6.xml><?xml version="1.0" encoding="utf-8"?>
<p:tagLst xmlns:p="http://schemas.openxmlformats.org/presentationml/2006/main">
  <p:tag name="MH" val="20161022192725"/>
  <p:tag name="MH_LIBRARY" val="GRAPHIC"/>
  <p:tag name="MH_ORDER" val="6"/>
  <p:tag name="MH_TYPE" val="Other"/>
</p:tagLst>
</file>

<file path=ppt/tags/tag7.xml><?xml version="1.0" encoding="utf-8"?>
<p:tagLst xmlns:p="http://schemas.openxmlformats.org/presentationml/2006/main">
  <p:tag name="MH" val="20161022192725"/>
  <p:tag name="MH_LIBRARY" val="GRAPHIC"/>
  <p:tag name="MH_ORDER" val="3"/>
  <p:tag name="MH_TYPE" val="SubTitle"/>
</p:tagLst>
</file>

<file path=ppt/tags/tag8.xml><?xml version="1.0" encoding="utf-8"?>
<p:tagLst xmlns:p="http://schemas.openxmlformats.org/presentationml/2006/main">
  <p:tag name="MH" val="20161022192725"/>
  <p:tag name="MH_LIBRARY" val="GRAPHIC"/>
  <p:tag name="MH_ORDER" val="7"/>
  <p:tag name="MH_TYPE" val="Other"/>
</p:tagLst>
</file>

<file path=ppt/tags/tag9.xml><?xml version="1.0" encoding="utf-8"?>
<p:tagLst xmlns:p="http://schemas.openxmlformats.org/presentationml/2006/main">
  <p:tag name="MH" val="20161022192725"/>
  <p:tag name="MH_LIBRARY" val="GRAPHIC"/>
  <p:tag name="MH_ORDER" val="9"/>
  <p:tag name="MH_TYPE" val="Other"/>
</p:tagLst>
</file>

<file path=ppt/theme/theme1.xml><?xml version="1.0" encoding="utf-8"?>
<a:theme xmlns:a="http://schemas.openxmlformats.org/drawingml/2006/main" name="office 主题">
  <a:themeElements>
    <a:clrScheme name="自定义 3096">
      <a:dk1>
        <a:srgbClr val="000000"/>
      </a:dk1>
      <a:lt1>
        <a:srgbClr val="FFFFFF"/>
      </a:lt1>
      <a:dk2>
        <a:srgbClr val="768395"/>
      </a:dk2>
      <a:lt2>
        <a:srgbClr val="F0F0F0"/>
      </a:lt2>
      <a:accent1>
        <a:srgbClr val="009999"/>
      </a:accent1>
      <a:accent2>
        <a:srgbClr val="0099CA"/>
      </a:accent2>
      <a:accent3>
        <a:srgbClr val="046D79"/>
      </a:accent3>
      <a:accent4>
        <a:srgbClr val="046689"/>
      </a:accent4>
      <a:accent5>
        <a:srgbClr val="256375"/>
      </a:accent5>
      <a:accent6>
        <a:srgbClr val="093E5B"/>
      </a:accent6>
      <a:hlink>
        <a:srgbClr val="009999"/>
      </a:hlink>
      <a:folHlink>
        <a:srgbClr val="BFBFBF"/>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3096">
    <a:dk1>
      <a:srgbClr val="000000"/>
    </a:dk1>
    <a:lt1>
      <a:srgbClr val="FFFFFF"/>
    </a:lt1>
    <a:dk2>
      <a:srgbClr val="768395"/>
    </a:dk2>
    <a:lt2>
      <a:srgbClr val="F0F0F0"/>
    </a:lt2>
    <a:accent1>
      <a:srgbClr val="009999"/>
    </a:accent1>
    <a:accent2>
      <a:srgbClr val="0099CA"/>
    </a:accent2>
    <a:accent3>
      <a:srgbClr val="046D79"/>
    </a:accent3>
    <a:accent4>
      <a:srgbClr val="046689"/>
    </a:accent4>
    <a:accent5>
      <a:srgbClr val="256375"/>
    </a:accent5>
    <a:accent6>
      <a:srgbClr val="093E5B"/>
    </a:accent6>
    <a:hlink>
      <a:srgbClr val="009999"/>
    </a:hlink>
    <a:folHlink>
      <a:srgbClr val="BFBFBF"/>
    </a:folHlink>
  </a:clrScheme>
</a:themeOverride>
</file>

<file path=ppt/theme/themeOverride2.xml><?xml version="1.0" encoding="utf-8"?>
<a:themeOverride xmlns:a="http://schemas.openxmlformats.org/drawingml/2006/main">
  <a:clrScheme name="自定义 3096">
    <a:dk1>
      <a:srgbClr val="000000"/>
    </a:dk1>
    <a:lt1>
      <a:srgbClr val="FFFFFF"/>
    </a:lt1>
    <a:dk2>
      <a:srgbClr val="768395"/>
    </a:dk2>
    <a:lt2>
      <a:srgbClr val="F0F0F0"/>
    </a:lt2>
    <a:accent1>
      <a:srgbClr val="009999"/>
    </a:accent1>
    <a:accent2>
      <a:srgbClr val="0099CA"/>
    </a:accent2>
    <a:accent3>
      <a:srgbClr val="046D79"/>
    </a:accent3>
    <a:accent4>
      <a:srgbClr val="046689"/>
    </a:accent4>
    <a:accent5>
      <a:srgbClr val="256375"/>
    </a:accent5>
    <a:accent6>
      <a:srgbClr val="093E5B"/>
    </a:accent6>
    <a:hlink>
      <a:srgbClr val="00999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6527</Words>
  <Application>WPS 演示</Application>
  <PresentationFormat>宽屏</PresentationFormat>
  <Paragraphs>453</Paragraphs>
  <Slides>28</Slides>
  <Notes>20</Notes>
  <HiddenSlides>0</HiddenSlides>
  <MMClips>0</MMClips>
  <ScaleCrop>false</ScaleCrop>
  <HeadingPairs>
    <vt:vector size="6" baseType="variant">
      <vt:variant>
        <vt:lpstr>已用的字体</vt:lpstr>
      </vt:variant>
      <vt:variant>
        <vt:i4>38</vt:i4>
      </vt:variant>
      <vt:variant>
        <vt:lpstr>主题</vt:lpstr>
      </vt:variant>
      <vt:variant>
        <vt:i4>1</vt:i4>
      </vt:variant>
      <vt:variant>
        <vt:lpstr>幻灯片标题</vt:lpstr>
      </vt:variant>
      <vt:variant>
        <vt:i4>28</vt:i4>
      </vt:variant>
    </vt:vector>
  </HeadingPairs>
  <TitlesOfParts>
    <vt:vector size="67" baseType="lpstr">
      <vt:lpstr>Arial</vt:lpstr>
      <vt:lpstr>宋体</vt:lpstr>
      <vt:lpstr>Wingdings</vt:lpstr>
      <vt:lpstr>微软雅黑</vt:lpstr>
      <vt:lpstr>汉仪旗黑</vt:lpstr>
      <vt:lpstr>Calibri</vt:lpstr>
      <vt:lpstr>Helvetica Neue</vt:lpstr>
      <vt:lpstr>Agency FB</vt:lpstr>
      <vt:lpstr>苹方-简</vt:lpstr>
      <vt:lpstr>华文新魏</vt:lpstr>
      <vt:lpstr>宋体-简</vt:lpstr>
      <vt:lpstr>等线</vt:lpstr>
      <vt:lpstr>思源黑体 CN Bold</vt:lpstr>
      <vt:lpstr>Yuanti SC</vt:lpstr>
      <vt:lpstr>Source Han Serif SC</vt:lpstr>
      <vt:lpstr>字魂105号-简雅黑</vt:lpstr>
      <vt:lpstr>汉仪中黑KW</vt:lpstr>
      <vt:lpstr>等线</vt:lpstr>
      <vt:lpstr>方正正中黑简体</vt:lpstr>
      <vt:lpstr>Segoe UI</vt:lpstr>
      <vt:lpstr>阿里巴巴普惠体 R</vt:lpstr>
      <vt:lpstr>阿里巴巴普惠体 B</vt:lpstr>
      <vt:lpstr>Arial</vt:lpstr>
      <vt:lpstr>Songti SC Bold</vt:lpstr>
      <vt:lpstr>黑体</vt:lpstr>
      <vt:lpstr>阿里巴巴普惠体 B</vt:lpstr>
      <vt:lpstr>Arial Bold</vt:lpstr>
      <vt:lpstr>宋体</vt:lpstr>
      <vt:lpstr>汉仪书宋二KW</vt:lpstr>
      <vt:lpstr>Times New Roman</vt:lpstr>
      <vt:lpstr>汉仪中等线KW</vt:lpstr>
      <vt:lpstr>Arial Unicode MS</vt:lpstr>
      <vt:lpstr>等线</vt:lpstr>
      <vt:lpstr>Thonburi</vt:lpstr>
      <vt:lpstr>等线 Light</vt:lpstr>
      <vt:lpstr>张海山锐线体简</vt:lpstr>
      <vt:lpstr>经典综艺体简</vt:lpstr>
      <vt:lpstr>Apple SD Gothic Neo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钟园</dc:title>
  <dc:creator>钟园</dc:creator>
  <cp:keywords>钟园</cp:keywords>
  <cp:lastModifiedBy>伊始</cp:lastModifiedBy>
  <cp:revision>174</cp:revision>
  <dcterms:created xsi:type="dcterms:W3CDTF">2022-08-13T06:37:50Z</dcterms:created>
  <dcterms:modified xsi:type="dcterms:W3CDTF">2022-08-13T06:37:50Z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2052-4.4.0.7319</vt:lpwstr>
  </property>
  <property fmtid="{D5CDD505-2E9C-101B-9397-08002B2CF9AE}" pid="3" name="ICV">
    <vt:lpwstr>555A8D3B52D076E9ED01F2626EB3C25B</vt:lpwstr>
  </property>
</Properties>
</file>